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embeddedFontLst>
    <p:embeddedFont>
      <p:font typeface="Inter"/>
      <p:regular r:id="rId20"/>
    </p:embeddedFont>
    <p:embeddedFont>
      <p:font typeface="Inter"/>
      <p:regular r:id="rId21"/>
    </p:embeddedFont>
    <p:embeddedFont>
      <p:font typeface="Inter"/>
      <p:regular r:id="rId22"/>
    </p:embeddedFont>
    <p:embeddedFont>
      <p:font typeface="Inter"/>
      <p:regular r:id="rId23"/>
    </p:embeddedFont>
    <p:embeddedFont>
      <p:font typeface="Inter"/>
      <p:regular r:id="rId24"/>
    </p:embeddedFont>
    <p:embeddedFont>
      <p:font typeface="Inter"/>
      <p:regular r:id="rId25"/>
    </p:embeddedFont>
    <p:embeddedFont>
      <p:font typeface="Inter"/>
      <p:regular r:id="rId26"/>
    </p:embeddedFont>
    <p:embeddedFont>
      <p:font typeface="Inter"/>
      <p:regular r:id="rId27"/>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svg"/><Relationship Id="rId6" Type="http://schemas.openxmlformats.org/officeDocument/2006/relationships/image" Target="../media/image-4-6.png"/><Relationship Id="rId7" Type="http://schemas.openxmlformats.org/officeDocument/2006/relationships/image" Target="../media/image-4-7.svg"/><Relationship Id="rId8" Type="http://schemas.openxmlformats.org/officeDocument/2006/relationships/image" Target="../media/image-4-8.png"/><Relationship Id="rId9" Type="http://schemas.openxmlformats.org/officeDocument/2006/relationships/image" Target="../media/image-4-9.svg"/><Relationship Id="rId10" Type="http://schemas.openxmlformats.org/officeDocument/2006/relationships/image" Target="../media/image-4-10.png"/><Relationship Id="rId11" Type="http://schemas.openxmlformats.org/officeDocument/2006/relationships/image" Target="../media/image-4-11.svg"/><Relationship Id="rId12" Type="http://schemas.openxmlformats.org/officeDocument/2006/relationships/image" Target="../media/image-4-12.png"/><Relationship Id="rId13" Type="http://schemas.openxmlformats.org/officeDocument/2006/relationships/image" Target="../media/image-4-13.svg"/><Relationship Id="rId14" Type="http://schemas.openxmlformats.org/officeDocument/2006/relationships/image" Target="../media/image-4-14.png"/><Relationship Id="rId15" Type="http://schemas.openxmlformats.org/officeDocument/2006/relationships/image" Target="../media/image-4-15.svg"/><Relationship Id="rId16" Type="http://schemas.openxmlformats.org/officeDocument/2006/relationships/slideLayout" Target="../slideLayouts/slideLayout5.xml"/><Relationship Id="rId1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4.xml"/><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FFFFFF">
              <a:alpha val="55000"/>
            </a:srgbClr>
          </a:solidFill>
          <a:ln/>
        </p:spPr>
      </p:sp>
      <p:pic>
        <p:nvPicPr>
          <p:cNvPr id="4" name="Image 1" descr="preencoded.png">    </p:cNvPr>
          <p:cNvPicPr>
            <a:picLocks noChangeAspect="1"/>
          </p:cNvPicPr>
          <p:nvPr/>
        </p:nvPicPr>
        <p:blipFill>
          <a:blip r:embed="rId2"/>
          <a:stretch>
            <a:fillRect/>
          </a:stretch>
        </p:blipFill>
        <p:spPr>
          <a:xfrm>
            <a:off x="2727871" y="814313"/>
            <a:ext cx="3688184" cy="1701180"/>
          </a:xfrm>
          <a:prstGeom prst="rect">
            <a:avLst/>
          </a:prstGeom>
        </p:spPr>
      </p:pic>
      <p:sp>
        <p:nvSpPr>
          <p:cNvPr id="5" name="Text 1"/>
          <p:cNvSpPr/>
          <p:nvPr/>
        </p:nvSpPr>
        <p:spPr>
          <a:xfrm>
            <a:off x="1334021" y="2819326"/>
            <a:ext cx="6475958" cy="442987"/>
          </a:xfrm>
          <a:prstGeom prst="rect">
            <a:avLst/>
          </a:prstGeom>
          <a:noFill/>
          <a:ln/>
        </p:spPr>
        <p:txBody>
          <a:bodyPr wrap="none" lIns="0" tIns="0" rIns="0" bIns="0" rtlCol="0" anchor="t"/>
          <a:lstStyle/>
          <a:p>
            <a:pPr algn="ctr" indent="0" marL="0">
              <a:lnSpc>
                <a:spcPts val="3450"/>
              </a:lnSpc>
              <a:buNone/>
            </a:pPr>
            <a:r>
              <a:rPr lang="en-US" sz="2750" b="1" dirty="0">
                <a:solidFill>
                  <a:srgbClr val="000000"/>
                </a:solidFill>
                <a:latin typeface="Inter Bold" pitchFamily="34" charset="0"/>
                <a:ea typeface="Inter Bold" pitchFamily="34" charset="-122"/>
                <a:cs typeface="Inter Bold" pitchFamily="34" charset="-120"/>
              </a:rPr>
              <a:t>Data Safety for Manufacturing Teams</a:t>
            </a:r>
            <a:endParaRPr lang="en-US" sz="2750" dirty="0"/>
          </a:p>
        </p:txBody>
      </p:sp>
      <p:sp>
        <p:nvSpPr>
          <p:cNvPr id="6" name="Text 2"/>
          <p:cNvSpPr/>
          <p:nvPr/>
        </p:nvSpPr>
        <p:spPr>
          <a:xfrm>
            <a:off x="496119" y="3474913"/>
            <a:ext cx="8151763" cy="226814"/>
          </a:xfrm>
          <a:prstGeom prst="rect">
            <a:avLst/>
          </a:prstGeom>
          <a:noFill/>
          <a:ln/>
        </p:spPr>
        <p:txBody>
          <a:bodyPr wrap="none" lIns="0" tIns="0" rIns="0" bIns="0" rtlCol="0" anchor="t"/>
          <a:lstStyle/>
          <a:p>
            <a:pPr algn="ctr" indent="0" marL="0">
              <a:lnSpc>
                <a:spcPts val="1750"/>
              </a:lnSpc>
              <a:buNone/>
            </a:pPr>
            <a:r>
              <a:rPr lang="en-US" sz="1100" dirty="0">
                <a:solidFill>
                  <a:srgbClr val="272525"/>
                </a:solidFill>
                <a:latin typeface="Inter" pitchFamily="34" charset="0"/>
                <a:ea typeface="Inter" pitchFamily="34" charset="-122"/>
                <a:cs typeface="Inter" pitchFamily="34" charset="-120"/>
              </a:rPr>
              <a:t>A 20-minute walkthrough for every employee with access to customer data, designs, or financials.</a:t>
            </a:r>
            <a:endParaRPr lang="en-US" sz="1100" dirty="0"/>
          </a:p>
        </p:txBody>
      </p:sp>
      <p:sp>
        <p:nvSpPr>
          <p:cNvPr id="7" name="Shape 3"/>
          <p:cNvSpPr/>
          <p:nvPr/>
        </p:nvSpPr>
        <p:spPr>
          <a:xfrm>
            <a:off x="496119" y="3861197"/>
            <a:ext cx="8151763" cy="602382"/>
          </a:xfrm>
          <a:prstGeom prst="roundRect">
            <a:avLst>
              <a:gd name="adj" fmla="val 9884"/>
            </a:avLst>
          </a:prstGeom>
          <a:solidFill>
            <a:srgbClr val="B6D6FC"/>
          </a:solidFill>
          <a:ln/>
        </p:spPr>
      </p:sp>
      <p:pic>
        <p:nvPicPr>
          <p:cNvPr id="8" name="Image 2" descr="preencoded.png">    </p:cNvPr>
          <p:cNvPicPr>
            <a:picLocks noChangeAspect="1"/>
          </p:cNvPicPr>
          <p:nvPr/>
        </p:nvPicPr>
        <p:blipFill>
          <a:blip r:embed="rId3"/>
          <a:stretch>
            <a:fillRect/>
          </a:stretch>
        </p:blipFill>
        <p:spPr>
          <a:xfrm>
            <a:off x="637877" y="4076254"/>
            <a:ext cx="177180" cy="141759"/>
          </a:xfrm>
          <a:prstGeom prst="rect">
            <a:avLst/>
          </a:prstGeom>
        </p:spPr>
      </p:pic>
      <p:sp>
        <p:nvSpPr>
          <p:cNvPr id="9" name="Text 4"/>
          <p:cNvSpPr/>
          <p:nvPr/>
        </p:nvSpPr>
        <p:spPr>
          <a:xfrm>
            <a:off x="956816" y="4038377"/>
            <a:ext cx="7549307" cy="226814"/>
          </a:xfrm>
          <a:prstGeom prst="rect">
            <a:avLst/>
          </a:prstGeom>
          <a:noFill/>
          <a:ln/>
        </p:spPr>
        <p:txBody>
          <a:bodyPr wrap="none" lIns="0" tIns="0" rIns="0" bIns="0" rtlCol="0" anchor="t"/>
          <a:lstStyle/>
          <a:p>
            <a:pPr algn="l" indent="0" marL="0">
              <a:lnSpc>
                <a:spcPts val="1750"/>
              </a:lnSpc>
              <a:buNone/>
            </a:pPr>
            <a:r>
              <a:rPr lang="en-US" sz="1100" dirty="0">
                <a:solidFill>
                  <a:srgbClr val="000000"/>
                </a:solidFill>
                <a:latin typeface="Inter" pitchFamily="34" charset="0"/>
                <a:ea typeface="Inter" pitchFamily="34" charset="-122"/>
                <a:cs typeface="Inter" pitchFamily="34" charset="-120"/>
              </a:rPr>
              <a:t>20-minute walkthrough. Print, hand to your team, run it monthly with new joiners.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457349" y="399529"/>
            <a:ext cx="1196727" cy="239018"/>
          </a:xfrm>
          <a:prstGeom prst="roundRect">
            <a:avLst>
              <a:gd name="adj" fmla="val 18372"/>
            </a:avLst>
          </a:prstGeom>
          <a:solidFill>
            <a:srgbClr val="DADBF1"/>
          </a:solidFill>
          <a:ln/>
        </p:spPr>
      </p:sp>
      <p:sp>
        <p:nvSpPr>
          <p:cNvPr id="3" name="Text 1"/>
          <p:cNvSpPr/>
          <p:nvPr/>
        </p:nvSpPr>
        <p:spPr>
          <a:xfrm>
            <a:off x="535707" y="438671"/>
            <a:ext cx="1040011" cy="160734"/>
          </a:xfrm>
          <a:prstGeom prst="rect">
            <a:avLst/>
          </a:prstGeom>
          <a:noFill/>
          <a:ln/>
        </p:spPr>
        <p:txBody>
          <a:bodyPr wrap="none" lIns="0" tIns="0" rIns="0" bIns="0" rtlCol="0" anchor="t"/>
          <a:lstStyle/>
          <a:p>
            <a:pPr algn="l" indent="0" marL="0">
              <a:lnSpc>
                <a:spcPts val="1250"/>
              </a:lnSpc>
              <a:buNone/>
            </a:pPr>
            <a:r>
              <a:rPr lang="en-US" sz="800" dirty="0">
                <a:solidFill>
                  <a:srgbClr val="272525"/>
                </a:solidFill>
                <a:latin typeface="Inter" pitchFamily="34" charset="0"/>
                <a:ea typeface="Inter" pitchFamily="34" charset="-122"/>
                <a:cs typeface="Inter" pitchFamily="34" charset="-120"/>
              </a:rPr>
              <a:t>WHY THIS MATTERS</a:t>
            </a:r>
            <a:endParaRPr lang="en-US" sz="800" dirty="0"/>
          </a:p>
        </p:txBody>
      </p:sp>
      <p:sp>
        <p:nvSpPr>
          <p:cNvPr id="4" name="Text 2"/>
          <p:cNvSpPr/>
          <p:nvPr/>
        </p:nvSpPr>
        <p:spPr>
          <a:xfrm>
            <a:off x="457349" y="686693"/>
            <a:ext cx="4840858" cy="408384"/>
          </a:xfrm>
          <a:prstGeom prst="rect">
            <a:avLst/>
          </a:prstGeom>
          <a:noFill/>
          <a:ln/>
        </p:spPr>
        <p:txBody>
          <a:bodyPr wrap="none" lIns="0" tIns="0" rIns="0" bIns="0" rtlCol="0" anchor="t"/>
          <a:lstStyle/>
          <a:p>
            <a:pPr algn="l" indent="0" marL="0">
              <a:lnSpc>
                <a:spcPts val="3200"/>
              </a:lnSpc>
              <a:buNone/>
            </a:pPr>
            <a:r>
              <a:rPr lang="en-US" sz="2550" b="1" dirty="0">
                <a:solidFill>
                  <a:srgbClr val="000000"/>
                </a:solidFill>
                <a:latin typeface="Inter Bold" pitchFamily="34" charset="0"/>
                <a:ea typeface="Inter Bold" pitchFamily="34" charset="-122"/>
                <a:cs typeface="Inter Bold" pitchFamily="34" charset="-120"/>
              </a:rPr>
              <a:t>The cost of one small mistake.</a:t>
            </a:r>
            <a:endParaRPr lang="en-US" sz="2550" dirty="0"/>
          </a:p>
        </p:txBody>
      </p:sp>
      <p:sp>
        <p:nvSpPr>
          <p:cNvPr id="5" name="Shape 3"/>
          <p:cNvSpPr/>
          <p:nvPr/>
        </p:nvSpPr>
        <p:spPr>
          <a:xfrm>
            <a:off x="363289" y="1275755"/>
            <a:ext cx="3288506" cy="3468142"/>
          </a:xfrm>
          <a:prstGeom prst="roundRect">
            <a:avLst>
              <a:gd name="adj" fmla="val 2861"/>
            </a:avLst>
          </a:prstGeom>
          <a:solidFill>
            <a:srgbClr val="4950BC"/>
          </a:solidFill>
          <a:ln/>
        </p:spPr>
      </p:sp>
      <p:sp>
        <p:nvSpPr>
          <p:cNvPr id="6" name="Text 4"/>
          <p:cNvSpPr/>
          <p:nvPr/>
        </p:nvSpPr>
        <p:spPr>
          <a:xfrm>
            <a:off x="493961" y="1396231"/>
            <a:ext cx="3027164" cy="2450455"/>
          </a:xfrm>
          <a:prstGeom prst="rect">
            <a:avLst/>
          </a:prstGeom>
          <a:noFill/>
          <a:ln/>
        </p:spPr>
        <p:txBody>
          <a:bodyPr wrap="square" lIns="0" tIns="0" rIns="0" bIns="0" rtlCol="0" anchor="t"/>
          <a:lstStyle/>
          <a:p>
            <a:pPr algn="ctr" indent="0" marL="0">
              <a:lnSpc>
                <a:spcPts val="9600"/>
              </a:lnSpc>
              <a:buNone/>
            </a:pPr>
            <a:r>
              <a:rPr lang="en-US" sz="7700" b="1" dirty="0">
                <a:solidFill>
                  <a:srgbClr val="FFFFFF"/>
                </a:solidFill>
                <a:latin typeface="Inter Bold" pitchFamily="34" charset="0"/>
                <a:ea typeface="Inter Bold" pitchFamily="34" charset="-122"/>
                <a:cs typeface="Inter Bold" pitchFamily="34" charset="-120"/>
              </a:rPr>
              <a:t>₹4.3Cr</a:t>
            </a:r>
            <a:endParaRPr lang="en-US" sz="7700" dirty="0"/>
          </a:p>
        </p:txBody>
      </p:sp>
      <p:sp>
        <p:nvSpPr>
          <p:cNvPr id="7" name="Text 5"/>
          <p:cNvSpPr/>
          <p:nvPr/>
        </p:nvSpPr>
        <p:spPr>
          <a:xfrm>
            <a:off x="493961" y="3967163"/>
            <a:ext cx="3027164" cy="401687"/>
          </a:xfrm>
          <a:prstGeom prst="rect">
            <a:avLst/>
          </a:prstGeom>
          <a:noFill/>
          <a:ln/>
        </p:spPr>
        <p:txBody>
          <a:bodyPr wrap="square" lIns="0" tIns="0" rIns="0" bIns="0" rtlCol="0" anchor="t"/>
          <a:lstStyle/>
          <a:p>
            <a:pPr algn="ctr" indent="0" marL="0">
              <a:lnSpc>
                <a:spcPts val="1550"/>
              </a:lnSpc>
              <a:buNone/>
            </a:pPr>
            <a:r>
              <a:rPr lang="en-US" sz="1000" dirty="0">
                <a:solidFill>
                  <a:srgbClr val="FFFFFF"/>
                </a:solidFill>
                <a:latin typeface="Inter" pitchFamily="34" charset="0"/>
                <a:ea typeface="Inter" pitchFamily="34" charset="-122"/>
                <a:cs typeface="Inter" pitchFamily="34" charset="-120"/>
              </a:rPr>
              <a:t>The cost of one customer master file forwarded to a personal Gmail.</a:t>
            </a:r>
            <a:endParaRPr lang="en-US" sz="1000" dirty="0"/>
          </a:p>
        </p:txBody>
      </p:sp>
      <p:sp>
        <p:nvSpPr>
          <p:cNvPr id="8" name="Text 6"/>
          <p:cNvSpPr/>
          <p:nvPr/>
        </p:nvSpPr>
        <p:spPr>
          <a:xfrm>
            <a:off x="3881289" y="1384176"/>
            <a:ext cx="4810051" cy="401687"/>
          </a:xfrm>
          <a:prstGeom prst="rect">
            <a:avLst/>
          </a:prstGeom>
          <a:noFill/>
          <a:ln/>
        </p:spPr>
        <p:txBody>
          <a:bodyPr wrap="squar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A 40-employee Mumbai SMB. One employee. One forwarded file. One personal Gmail account.</a:t>
            </a:r>
            <a:endParaRPr lang="en-US" sz="1000" dirty="0"/>
          </a:p>
        </p:txBody>
      </p:sp>
      <p:sp>
        <p:nvSpPr>
          <p:cNvPr id="9" name="Shape 7"/>
          <p:cNvSpPr/>
          <p:nvPr/>
        </p:nvSpPr>
        <p:spPr>
          <a:xfrm>
            <a:off x="3881289" y="1921371"/>
            <a:ext cx="4810051" cy="815355"/>
          </a:xfrm>
          <a:prstGeom prst="roundRect">
            <a:avLst>
              <a:gd name="adj" fmla="val 8411"/>
            </a:avLst>
          </a:prstGeom>
          <a:solidFill>
            <a:srgbClr val="FFFFFF"/>
          </a:solidFill>
          <a:ln w="14288">
            <a:solidFill>
              <a:srgbClr val="C0C1D7"/>
            </a:solidFill>
            <a:prstDash val="solid"/>
          </a:ln>
        </p:spPr>
      </p:sp>
      <p:sp>
        <p:nvSpPr>
          <p:cNvPr id="10" name="Shape 8"/>
          <p:cNvSpPr/>
          <p:nvPr/>
        </p:nvSpPr>
        <p:spPr>
          <a:xfrm>
            <a:off x="3867001" y="1921371"/>
            <a:ext cx="57150" cy="815355"/>
          </a:xfrm>
          <a:prstGeom prst="roundRect">
            <a:avLst>
              <a:gd name="adj" fmla="val 96046"/>
            </a:avLst>
          </a:prstGeom>
          <a:solidFill>
            <a:srgbClr val="4950BC"/>
          </a:solidFill>
          <a:ln/>
        </p:spPr>
      </p:sp>
      <p:sp>
        <p:nvSpPr>
          <p:cNvPr id="11" name="Text 9"/>
          <p:cNvSpPr/>
          <p:nvPr/>
        </p:nvSpPr>
        <p:spPr>
          <a:xfrm>
            <a:off x="4069110" y="2066330"/>
            <a:ext cx="1633612" cy="204118"/>
          </a:xfrm>
          <a:prstGeom prst="rect">
            <a:avLst/>
          </a:prstGeom>
          <a:noFill/>
          <a:ln/>
        </p:spPr>
        <p:txBody>
          <a:bodyPr wrap="none" lIns="0" tIns="0" rIns="0" bIns="0" rtlCol="0" anchor="t"/>
          <a:lstStyle/>
          <a:p>
            <a:pPr algn="l" indent="0" marL="0">
              <a:lnSpc>
                <a:spcPts val="1600"/>
              </a:lnSpc>
              <a:buNone/>
            </a:pPr>
            <a:r>
              <a:rPr lang="en-US" sz="1250" b="1" dirty="0">
                <a:solidFill>
                  <a:srgbClr val="272525"/>
                </a:solidFill>
                <a:latin typeface="Inter Bold" pitchFamily="34" charset="0"/>
                <a:ea typeface="Inter Bold" pitchFamily="34" charset="-122"/>
                <a:cs typeface="Inter Bold" pitchFamily="34" charset="-120"/>
              </a:rPr>
              <a:t>90 days</a:t>
            </a:r>
            <a:endParaRPr lang="en-US" sz="1250" dirty="0"/>
          </a:p>
        </p:txBody>
      </p:sp>
      <p:sp>
        <p:nvSpPr>
          <p:cNvPr id="12" name="Text 10"/>
          <p:cNvSpPr/>
          <p:nvPr/>
        </p:nvSpPr>
        <p:spPr>
          <a:xfrm>
            <a:off x="4069110" y="2390924"/>
            <a:ext cx="4477271" cy="200844"/>
          </a:xfrm>
          <a:prstGeom prst="rect">
            <a:avLst/>
          </a:prstGeom>
          <a:noFill/>
          <a:ln/>
        </p:spPr>
        <p:txBody>
          <a:bodyPr wrap="non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Time taken to discover the breach.</a:t>
            </a:r>
            <a:endParaRPr lang="en-US" sz="1000" dirty="0"/>
          </a:p>
        </p:txBody>
      </p:sp>
      <p:sp>
        <p:nvSpPr>
          <p:cNvPr id="13" name="Shape 11"/>
          <p:cNvSpPr/>
          <p:nvPr/>
        </p:nvSpPr>
        <p:spPr>
          <a:xfrm>
            <a:off x="3881289" y="2857202"/>
            <a:ext cx="4810051" cy="815355"/>
          </a:xfrm>
          <a:prstGeom prst="roundRect">
            <a:avLst>
              <a:gd name="adj" fmla="val 8411"/>
            </a:avLst>
          </a:prstGeom>
          <a:solidFill>
            <a:srgbClr val="FFFFFF"/>
          </a:solidFill>
          <a:ln w="14288">
            <a:solidFill>
              <a:srgbClr val="C0C1D7"/>
            </a:solidFill>
            <a:prstDash val="solid"/>
          </a:ln>
        </p:spPr>
      </p:sp>
      <p:sp>
        <p:nvSpPr>
          <p:cNvPr id="14" name="Shape 12"/>
          <p:cNvSpPr/>
          <p:nvPr/>
        </p:nvSpPr>
        <p:spPr>
          <a:xfrm>
            <a:off x="3867001" y="2857202"/>
            <a:ext cx="57150" cy="815355"/>
          </a:xfrm>
          <a:prstGeom prst="roundRect">
            <a:avLst>
              <a:gd name="adj" fmla="val 96046"/>
            </a:avLst>
          </a:prstGeom>
          <a:solidFill>
            <a:srgbClr val="4950BC"/>
          </a:solidFill>
          <a:ln/>
        </p:spPr>
      </p:sp>
      <p:sp>
        <p:nvSpPr>
          <p:cNvPr id="15" name="Text 13"/>
          <p:cNvSpPr/>
          <p:nvPr/>
        </p:nvSpPr>
        <p:spPr>
          <a:xfrm>
            <a:off x="4069110" y="3002161"/>
            <a:ext cx="1633612" cy="204118"/>
          </a:xfrm>
          <a:prstGeom prst="rect">
            <a:avLst/>
          </a:prstGeom>
          <a:noFill/>
          <a:ln/>
        </p:spPr>
        <p:txBody>
          <a:bodyPr wrap="none" lIns="0" tIns="0" rIns="0" bIns="0" rtlCol="0" anchor="t"/>
          <a:lstStyle/>
          <a:p>
            <a:pPr algn="l" indent="0" marL="0">
              <a:lnSpc>
                <a:spcPts val="1600"/>
              </a:lnSpc>
              <a:buNone/>
            </a:pPr>
            <a:r>
              <a:rPr lang="en-US" sz="1250" b="1" dirty="0">
                <a:solidFill>
                  <a:srgbClr val="272525"/>
                </a:solidFill>
                <a:latin typeface="Inter Bold" pitchFamily="34" charset="0"/>
                <a:ea typeface="Inter Bold" pitchFamily="34" charset="-122"/>
                <a:cs typeface="Inter Bold" pitchFamily="34" charset="-120"/>
              </a:rPr>
              <a:t>Zero ransomware</a:t>
            </a:r>
            <a:endParaRPr lang="en-US" sz="1250" dirty="0"/>
          </a:p>
        </p:txBody>
      </p:sp>
      <p:sp>
        <p:nvSpPr>
          <p:cNvPr id="16" name="Text 14"/>
          <p:cNvSpPr/>
          <p:nvPr/>
        </p:nvSpPr>
        <p:spPr>
          <a:xfrm>
            <a:off x="4069110" y="3326755"/>
            <a:ext cx="4477271" cy="200844"/>
          </a:xfrm>
          <a:prstGeom prst="rect">
            <a:avLst/>
          </a:prstGeom>
          <a:noFill/>
          <a:ln/>
        </p:spPr>
        <p:txBody>
          <a:bodyPr wrap="non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No malware. No external hacker. Just one forwarded email.</a:t>
            </a:r>
            <a:endParaRPr lang="en-US" sz="1000" dirty="0"/>
          </a:p>
        </p:txBody>
      </p:sp>
      <p:sp>
        <p:nvSpPr>
          <p:cNvPr id="17" name="Shape 15"/>
          <p:cNvSpPr/>
          <p:nvPr/>
        </p:nvSpPr>
        <p:spPr>
          <a:xfrm>
            <a:off x="3881289" y="3793034"/>
            <a:ext cx="4810051" cy="815355"/>
          </a:xfrm>
          <a:prstGeom prst="roundRect">
            <a:avLst>
              <a:gd name="adj" fmla="val 8411"/>
            </a:avLst>
          </a:prstGeom>
          <a:solidFill>
            <a:srgbClr val="FFFFFF"/>
          </a:solidFill>
          <a:ln w="14288">
            <a:solidFill>
              <a:srgbClr val="C0C1D7"/>
            </a:solidFill>
            <a:prstDash val="solid"/>
          </a:ln>
        </p:spPr>
      </p:sp>
      <p:sp>
        <p:nvSpPr>
          <p:cNvPr id="18" name="Shape 16"/>
          <p:cNvSpPr/>
          <p:nvPr/>
        </p:nvSpPr>
        <p:spPr>
          <a:xfrm>
            <a:off x="3867001" y="3793034"/>
            <a:ext cx="57150" cy="815355"/>
          </a:xfrm>
          <a:prstGeom prst="roundRect">
            <a:avLst>
              <a:gd name="adj" fmla="val 96046"/>
            </a:avLst>
          </a:prstGeom>
          <a:solidFill>
            <a:srgbClr val="4950BC"/>
          </a:solidFill>
          <a:ln/>
        </p:spPr>
      </p:sp>
      <p:sp>
        <p:nvSpPr>
          <p:cNvPr id="19" name="Text 17"/>
          <p:cNvSpPr/>
          <p:nvPr/>
        </p:nvSpPr>
        <p:spPr>
          <a:xfrm>
            <a:off x="4069110" y="3937992"/>
            <a:ext cx="1633612" cy="204118"/>
          </a:xfrm>
          <a:prstGeom prst="rect">
            <a:avLst/>
          </a:prstGeom>
          <a:noFill/>
          <a:ln/>
        </p:spPr>
        <p:txBody>
          <a:bodyPr wrap="none" lIns="0" tIns="0" rIns="0" bIns="0" rtlCol="0" anchor="t"/>
          <a:lstStyle/>
          <a:p>
            <a:pPr algn="l" indent="0" marL="0">
              <a:lnSpc>
                <a:spcPts val="1600"/>
              </a:lnSpc>
              <a:buNone/>
            </a:pPr>
            <a:r>
              <a:rPr lang="en-US" sz="1250" b="1" dirty="0">
                <a:solidFill>
                  <a:srgbClr val="272525"/>
                </a:solidFill>
                <a:latin typeface="Inter Bold" pitchFamily="34" charset="0"/>
                <a:ea typeface="Inter Bold" pitchFamily="34" charset="-122"/>
                <a:cs typeface="Inter Bold" pitchFamily="34" charset="-120"/>
              </a:rPr>
              <a:t>100% preventable</a:t>
            </a:r>
            <a:endParaRPr lang="en-US" sz="1250" dirty="0"/>
          </a:p>
        </p:txBody>
      </p:sp>
      <p:sp>
        <p:nvSpPr>
          <p:cNvPr id="20" name="Text 18"/>
          <p:cNvSpPr/>
          <p:nvPr/>
        </p:nvSpPr>
        <p:spPr>
          <a:xfrm>
            <a:off x="4069110" y="4262586"/>
            <a:ext cx="4477271" cy="200844"/>
          </a:xfrm>
          <a:prstGeom prst="rect">
            <a:avLst/>
          </a:prstGeom>
          <a:noFill/>
          <a:ln/>
        </p:spPr>
        <p:txBody>
          <a:bodyPr wrap="non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A single rule, followed, would have stopped it entirely.</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496119" y="1233711"/>
            <a:ext cx="891555" cy="266402"/>
          </a:xfrm>
          <a:prstGeom prst="roundRect">
            <a:avLst>
              <a:gd name="adj" fmla="val 17880"/>
            </a:avLst>
          </a:prstGeom>
          <a:solidFill>
            <a:srgbClr val="DADBF1"/>
          </a:solidFill>
          <a:ln/>
        </p:spPr>
      </p:sp>
      <p:sp>
        <p:nvSpPr>
          <p:cNvPr id="3" name="Text 1"/>
          <p:cNvSpPr/>
          <p:nvPr/>
        </p:nvSpPr>
        <p:spPr>
          <a:xfrm>
            <a:off x="581174" y="1276201"/>
            <a:ext cx="721444" cy="181421"/>
          </a:xfrm>
          <a:prstGeom prst="rect">
            <a:avLst/>
          </a:prstGeom>
          <a:noFill/>
          <a:ln/>
        </p:spPr>
        <p:txBody>
          <a:bodyPr wrap="none" lIns="0" tIns="0" rIns="0" bIns="0" rtlCol="0" anchor="t"/>
          <a:lstStyle/>
          <a:p>
            <a:pPr algn="l" indent="0" marL="0">
              <a:lnSpc>
                <a:spcPts val="1400"/>
              </a:lnSpc>
              <a:buNone/>
            </a:pPr>
            <a:r>
              <a:rPr lang="en-US" sz="850" dirty="0">
                <a:solidFill>
                  <a:srgbClr val="272525"/>
                </a:solidFill>
                <a:latin typeface="Inter" pitchFamily="34" charset="0"/>
                <a:ea typeface="Inter" pitchFamily="34" charset="-122"/>
                <a:cs typeface="Inter" pitchFamily="34" charset="-120"/>
              </a:rPr>
              <a:t>THE 3 RULES</a:t>
            </a:r>
            <a:endParaRPr lang="en-US" sz="850" dirty="0"/>
          </a:p>
        </p:txBody>
      </p:sp>
      <p:sp>
        <p:nvSpPr>
          <p:cNvPr id="4" name="Text 2"/>
          <p:cNvSpPr/>
          <p:nvPr/>
        </p:nvSpPr>
        <p:spPr>
          <a:xfrm>
            <a:off x="496119" y="1556817"/>
            <a:ext cx="6946181" cy="442987"/>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Inter Bold" pitchFamily="34" charset="0"/>
                <a:ea typeface="Inter Bold" pitchFamily="34" charset="-122"/>
                <a:cs typeface="Inter Bold" pitchFamily="34" charset="-120"/>
              </a:rPr>
              <a:t>Three rules. Every employee. Every day.</a:t>
            </a:r>
            <a:endParaRPr lang="en-US" sz="2750" dirty="0"/>
          </a:p>
        </p:txBody>
      </p:sp>
      <p:sp>
        <p:nvSpPr>
          <p:cNvPr id="5" name="Text 3"/>
          <p:cNvSpPr/>
          <p:nvPr/>
        </p:nvSpPr>
        <p:spPr>
          <a:xfrm>
            <a:off x="496119" y="2283247"/>
            <a:ext cx="2599134" cy="467767"/>
          </a:xfrm>
          <a:prstGeom prst="rect">
            <a:avLst/>
          </a:prstGeom>
          <a:noFill/>
          <a:ln/>
        </p:spPr>
        <p:txBody>
          <a:bodyPr wrap="none" lIns="0" tIns="0" rIns="0" bIns="0" rtlCol="0" anchor="t"/>
          <a:lstStyle/>
          <a:p>
            <a:pPr algn="ctr" indent="0" marL="0">
              <a:lnSpc>
                <a:spcPts val="3650"/>
              </a:lnSpc>
              <a:buNone/>
            </a:pPr>
            <a:r>
              <a:rPr lang="en-US" sz="3650" b="1" dirty="0">
                <a:solidFill>
                  <a:srgbClr val="272525"/>
                </a:solidFill>
                <a:latin typeface="Inter Bold" pitchFamily="34" charset="0"/>
                <a:ea typeface="Inter Bold" pitchFamily="34" charset="-122"/>
                <a:cs typeface="Inter Bold" pitchFamily="34" charset="-120"/>
              </a:rPr>
              <a:t>1</a:t>
            </a:r>
            <a:endParaRPr lang="en-US" sz="3650" dirty="0"/>
          </a:p>
        </p:txBody>
      </p:sp>
      <p:sp>
        <p:nvSpPr>
          <p:cNvPr id="6" name="Text 4"/>
          <p:cNvSpPr/>
          <p:nvPr/>
        </p:nvSpPr>
        <p:spPr>
          <a:xfrm>
            <a:off x="496119" y="2928119"/>
            <a:ext cx="2599134" cy="442913"/>
          </a:xfrm>
          <a:prstGeom prst="rect">
            <a:avLst/>
          </a:prstGeom>
          <a:noFill/>
          <a:ln/>
        </p:spPr>
        <p:txBody>
          <a:bodyPr wrap="square" lIns="0" tIns="0" rIns="0" bIns="0" rtlCol="0" anchor="t"/>
          <a:lstStyle/>
          <a:p>
            <a:pPr algn="ctr" indent="0" marL="0">
              <a:lnSpc>
                <a:spcPts val="1700"/>
              </a:lnSpc>
              <a:buNone/>
            </a:pPr>
            <a:r>
              <a:rPr lang="en-US" sz="1350" b="1" dirty="0">
                <a:solidFill>
                  <a:srgbClr val="272525"/>
                </a:solidFill>
                <a:latin typeface="Inter Bold" pitchFamily="34" charset="0"/>
                <a:ea typeface="Inter Bold" pitchFamily="34" charset="-122"/>
                <a:cs typeface="Inter Bold" pitchFamily="34" charset="-120"/>
              </a:rPr>
              <a:t>Customer data stays in company systems</a:t>
            </a:r>
            <a:endParaRPr lang="en-US" sz="1350" dirty="0"/>
          </a:p>
        </p:txBody>
      </p:sp>
      <p:sp>
        <p:nvSpPr>
          <p:cNvPr id="7" name="Text 5"/>
          <p:cNvSpPr/>
          <p:nvPr/>
        </p:nvSpPr>
        <p:spPr>
          <a:xfrm>
            <a:off x="496119" y="3456087"/>
            <a:ext cx="2599134" cy="453628"/>
          </a:xfrm>
          <a:prstGeom prst="rect">
            <a:avLst/>
          </a:prstGeom>
          <a:noFill/>
          <a:ln/>
        </p:spPr>
        <p:txBody>
          <a:bodyPr wrap="square" lIns="0" tIns="0" rIns="0" bIns="0" rtlCol="0" anchor="t"/>
          <a:lstStyle/>
          <a:p>
            <a:pPr algn="ctr" indent="0" marL="0">
              <a:lnSpc>
                <a:spcPts val="1750"/>
              </a:lnSpc>
              <a:buNone/>
            </a:pPr>
            <a:r>
              <a:rPr lang="en-US" sz="1100" dirty="0">
                <a:solidFill>
                  <a:srgbClr val="272525"/>
                </a:solidFill>
                <a:latin typeface="Inter" pitchFamily="34" charset="0"/>
                <a:ea typeface="Inter" pitchFamily="34" charset="-122"/>
                <a:cs typeface="Inter" pitchFamily="34" charset="-120"/>
              </a:rPr>
              <a:t>No forwarding, no personal storage, no workarounds.</a:t>
            </a:r>
            <a:endParaRPr lang="en-US" sz="1100" dirty="0"/>
          </a:p>
        </p:txBody>
      </p:sp>
      <p:sp>
        <p:nvSpPr>
          <p:cNvPr id="8" name="Text 6"/>
          <p:cNvSpPr/>
          <p:nvPr/>
        </p:nvSpPr>
        <p:spPr>
          <a:xfrm>
            <a:off x="3272433" y="2283247"/>
            <a:ext cx="2599134" cy="467767"/>
          </a:xfrm>
          <a:prstGeom prst="rect">
            <a:avLst/>
          </a:prstGeom>
          <a:noFill/>
          <a:ln/>
        </p:spPr>
        <p:txBody>
          <a:bodyPr wrap="none" lIns="0" tIns="0" rIns="0" bIns="0" rtlCol="0" anchor="t"/>
          <a:lstStyle/>
          <a:p>
            <a:pPr algn="ctr" indent="0" marL="0">
              <a:lnSpc>
                <a:spcPts val="3650"/>
              </a:lnSpc>
              <a:buNone/>
            </a:pPr>
            <a:r>
              <a:rPr lang="en-US" sz="3650" b="1" dirty="0">
                <a:solidFill>
                  <a:srgbClr val="272525"/>
                </a:solidFill>
                <a:latin typeface="Inter Bold" pitchFamily="34" charset="0"/>
                <a:ea typeface="Inter Bold" pitchFamily="34" charset="-122"/>
                <a:cs typeface="Inter Bold" pitchFamily="34" charset="-120"/>
              </a:rPr>
              <a:t>2</a:t>
            </a:r>
            <a:endParaRPr lang="en-US" sz="3650" dirty="0"/>
          </a:p>
        </p:txBody>
      </p:sp>
      <p:sp>
        <p:nvSpPr>
          <p:cNvPr id="9" name="Text 7"/>
          <p:cNvSpPr/>
          <p:nvPr/>
        </p:nvSpPr>
        <p:spPr>
          <a:xfrm>
            <a:off x="3272433" y="2928119"/>
            <a:ext cx="2599134" cy="442913"/>
          </a:xfrm>
          <a:prstGeom prst="rect">
            <a:avLst/>
          </a:prstGeom>
          <a:noFill/>
          <a:ln/>
        </p:spPr>
        <p:txBody>
          <a:bodyPr wrap="square" lIns="0" tIns="0" rIns="0" bIns="0" rtlCol="0" anchor="t"/>
          <a:lstStyle/>
          <a:p>
            <a:pPr algn="ctr" indent="0" marL="0">
              <a:lnSpc>
                <a:spcPts val="1700"/>
              </a:lnSpc>
              <a:buNone/>
            </a:pPr>
            <a:r>
              <a:rPr lang="en-US" sz="1350" b="1" dirty="0">
                <a:solidFill>
                  <a:srgbClr val="272525"/>
                </a:solidFill>
                <a:latin typeface="Inter Bold" pitchFamily="34" charset="0"/>
                <a:ea typeface="Inter Bold" pitchFamily="34" charset="-122"/>
                <a:cs typeface="Inter Bold" pitchFamily="34" charset="-120"/>
              </a:rPr>
              <a:t>Designs leave only with management approval</a:t>
            </a:r>
            <a:endParaRPr lang="en-US" sz="1350" dirty="0"/>
          </a:p>
        </p:txBody>
      </p:sp>
      <p:sp>
        <p:nvSpPr>
          <p:cNvPr id="10" name="Text 8"/>
          <p:cNvSpPr/>
          <p:nvPr/>
        </p:nvSpPr>
        <p:spPr>
          <a:xfrm>
            <a:off x="3272433" y="3456087"/>
            <a:ext cx="2599134" cy="453628"/>
          </a:xfrm>
          <a:prstGeom prst="rect">
            <a:avLst/>
          </a:prstGeom>
          <a:noFill/>
          <a:ln/>
        </p:spPr>
        <p:txBody>
          <a:bodyPr wrap="square" lIns="0" tIns="0" rIns="0" bIns="0" rtlCol="0" anchor="t"/>
          <a:lstStyle/>
          <a:p>
            <a:pPr algn="ctr" indent="0" marL="0">
              <a:lnSpc>
                <a:spcPts val="1750"/>
              </a:lnSpc>
              <a:buNone/>
            </a:pPr>
            <a:r>
              <a:rPr lang="en-US" sz="1100" dirty="0">
                <a:solidFill>
                  <a:srgbClr val="272525"/>
                </a:solidFill>
                <a:latin typeface="Inter" pitchFamily="34" charset="0"/>
                <a:ea typeface="Inter" pitchFamily="34" charset="-122"/>
                <a:cs typeface="Inter" pitchFamily="34" charset="-120"/>
              </a:rPr>
              <a:t>CAD files, drawings, BOMs — all require explicit sign-off.</a:t>
            </a:r>
            <a:endParaRPr lang="en-US" sz="1100" dirty="0"/>
          </a:p>
        </p:txBody>
      </p:sp>
      <p:sp>
        <p:nvSpPr>
          <p:cNvPr id="11" name="Text 9"/>
          <p:cNvSpPr/>
          <p:nvPr/>
        </p:nvSpPr>
        <p:spPr>
          <a:xfrm>
            <a:off x="6048747" y="2283247"/>
            <a:ext cx="2599134" cy="467767"/>
          </a:xfrm>
          <a:prstGeom prst="rect">
            <a:avLst/>
          </a:prstGeom>
          <a:noFill/>
          <a:ln/>
        </p:spPr>
        <p:txBody>
          <a:bodyPr wrap="none" lIns="0" tIns="0" rIns="0" bIns="0" rtlCol="0" anchor="t"/>
          <a:lstStyle/>
          <a:p>
            <a:pPr algn="ctr" indent="0" marL="0">
              <a:lnSpc>
                <a:spcPts val="3650"/>
              </a:lnSpc>
              <a:buNone/>
            </a:pPr>
            <a:r>
              <a:rPr lang="en-US" sz="3650" b="1" dirty="0">
                <a:solidFill>
                  <a:srgbClr val="272525"/>
                </a:solidFill>
                <a:latin typeface="Inter Bold" pitchFamily="34" charset="0"/>
                <a:ea typeface="Inter Bold" pitchFamily="34" charset="-122"/>
                <a:cs typeface="Inter Bold" pitchFamily="34" charset="-120"/>
              </a:rPr>
              <a:t>3</a:t>
            </a:r>
            <a:endParaRPr lang="en-US" sz="3650" dirty="0"/>
          </a:p>
        </p:txBody>
      </p:sp>
      <p:sp>
        <p:nvSpPr>
          <p:cNvPr id="12" name="Text 10"/>
          <p:cNvSpPr/>
          <p:nvPr/>
        </p:nvSpPr>
        <p:spPr>
          <a:xfrm>
            <a:off x="6048747" y="2928119"/>
            <a:ext cx="2599134" cy="442913"/>
          </a:xfrm>
          <a:prstGeom prst="rect">
            <a:avLst/>
          </a:prstGeom>
          <a:noFill/>
          <a:ln/>
        </p:spPr>
        <p:txBody>
          <a:bodyPr wrap="square" lIns="0" tIns="0" rIns="0" bIns="0" rtlCol="0" anchor="t"/>
          <a:lstStyle/>
          <a:p>
            <a:pPr algn="ctr" indent="0" marL="0">
              <a:lnSpc>
                <a:spcPts val="1700"/>
              </a:lnSpc>
              <a:buNone/>
            </a:pPr>
            <a:r>
              <a:rPr lang="en-US" sz="1350" b="1" dirty="0">
                <a:solidFill>
                  <a:srgbClr val="272525"/>
                </a:solidFill>
                <a:latin typeface="Inter Bold" pitchFamily="34" charset="0"/>
                <a:ea typeface="Inter Bold" pitchFamily="34" charset="-122"/>
                <a:cs typeface="Inter Bold" pitchFamily="34" charset="-120"/>
              </a:rPr>
              <a:t>Personal devices are not for company files</a:t>
            </a:r>
            <a:endParaRPr lang="en-US" sz="1350" dirty="0"/>
          </a:p>
        </p:txBody>
      </p:sp>
      <p:sp>
        <p:nvSpPr>
          <p:cNvPr id="13" name="Text 11"/>
          <p:cNvSpPr/>
          <p:nvPr/>
        </p:nvSpPr>
        <p:spPr>
          <a:xfrm>
            <a:off x="6048747" y="3456087"/>
            <a:ext cx="2599134" cy="453628"/>
          </a:xfrm>
          <a:prstGeom prst="rect">
            <a:avLst/>
          </a:prstGeom>
          <a:noFill/>
          <a:ln/>
        </p:spPr>
        <p:txBody>
          <a:bodyPr wrap="square" lIns="0" tIns="0" rIns="0" bIns="0" rtlCol="0" anchor="t"/>
          <a:lstStyle/>
          <a:p>
            <a:pPr algn="ctr" indent="0" marL="0">
              <a:lnSpc>
                <a:spcPts val="1750"/>
              </a:lnSpc>
              <a:buNone/>
            </a:pPr>
            <a:r>
              <a:rPr lang="en-US" sz="1100" dirty="0">
                <a:solidFill>
                  <a:srgbClr val="272525"/>
                </a:solidFill>
                <a:latin typeface="Inter" pitchFamily="34" charset="0"/>
                <a:ea typeface="Inter" pitchFamily="34" charset="-122"/>
                <a:cs typeface="Inter" pitchFamily="34" charset="-120"/>
              </a:rPr>
              <a:t>Your personal phone, laptop, or tablet is not a work device.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15000" y="0"/>
            <a:ext cx="3429000" cy="5143500"/>
          </a:xfrm>
          <a:prstGeom prst="rect">
            <a:avLst/>
          </a:prstGeom>
        </p:spPr>
      </p:pic>
      <p:sp>
        <p:nvSpPr>
          <p:cNvPr id="3" name="Shape 0"/>
          <p:cNvSpPr/>
          <p:nvPr/>
        </p:nvSpPr>
        <p:spPr>
          <a:xfrm>
            <a:off x="418654" y="379661"/>
            <a:ext cx="617265" cy="212824"/>
          </a:xfrm>
          <a:prstGeom prst="roundRect">
            <a:avLst>
              <a:gd name="adj" fmla="val 18885"/>
            </a:avLst>
          </a:prstGeom>
          <a:solidFill>
            <a:srgbClr val="DADBF1"/>
          </a:solidFill>
          <a:ln/>
        </p:spPr>
      </p:sp>
      <p:sp>
        <p:nvSpPr>
          <p:cNvPr id="4" name="Text 1"/>
          <p:cNvSpPr/>
          <p:nvPr/>
        </p:nvSpPr>
        <p:spPr>
          <a:xfrm>
            <a:off x="490389" y="415528"/>
            <a:ext cx="473794" cy="141089"/>
          </a:xfrm>
          <a:prstGeom prst="rect">
            <a:avLst/>
          </a:prstGeom>
          <a:noFill/>
          <a:ln/>
        </p:spPr>
        <p:txBody>
          <a:bodyPr wrap="none" lIns="0" tIns="0" rIns="0" bIns="0" rtlCol="0" anchor="t"/>
          <a:lstStyle/>
          <a:p>
            <a:pPr algn="l" indent="0" marL="0">
              <a:lnSpc>
                <a:spcPts val="1100"/>
              </a:lnSpc>
              <a:buNone/>
            </a:pPr>
            <a:r>
              <a:rPr lang="en-US" sz="750" dirty="0">
                <a:solidFill>
                  <a:srgbClr val="272525"/>
                </a:solidFill>
                <a:latin typeface="Inter" pitchFamily="34" charset="0"/>
                <a:ea typeface="Inter" pitchFamily="34" charset="-122"/>
                <a:cs typeface="Inter" pitchFamily="34" charset="-120"/>
              </a:rPr>
              <a:t>RULE ONE</a:t>
            </a:r>
            <a:endParaRPr lang="en-US" sz="750" dirty="0"/>
          </a:p>
        </p:txBody>
      </p:sp>
      <p:sp>
        <p:nvSpPr>
          <p:cNvPr id="5" name="Text 2"/>
          <p:cNvSpPr/>
          <p:nvPr/>
        </p:nvSpPr>
        <p:spPr>
          <a:xfrm>
            <a:off x="418654" y="632817"/>
            <a:ext cx="4877693" cy="747564"/>
          </a:xfrm>
          <a:prstGeom prst="rect">
            <a:avLst/>
          </a:prstGeom>
          <a:noFill/>
          <a:ln/>
        </p:spPr>
        <p:txBody>
          <a:bodyPr wrap="square" lIns="0" tIns="0" rIns="0" bIns="0" rtlCol="0" anchor="t"/>
          <a:lstStyle/>
          <a:p>
            <a:pPr algn="l" indent="0" marL="0">
              <a:lnSpc>
                <a:spcPts val="2900"/>
              </a:lnSpc>
              <a:buNone/>
            </a:pPr>
            <a:r>
              <a:rPr lang="en-US" sz="2350" b="1" dirty="0">
                <a:solidFill>
                  <a:srgbClr val="000000"/>
                </a:solidFill>
                <a:latin typeface="Inter Bold" pitchFamily="34" charset="0"/>
                <a:ea typeface="Inter Bold" pitchFamily="34" charset="-122"/>
                <a:cs typeface="Inter Bold" pitchFamily="34" charset="-120"/>
              </a:rPr>
              <a:t>Customer data stays in company systems.</a:t>
            </a:r>
            <a:endParaRPr lang="en-US" sz="2350" dirty="0"/>
          </a:p>
        </p:txBody>
      </p:sp>
      <p:sp>
        <p:nvSpPr>
          <p:cNvPr id="6" name="Text 3"/>
          <p:cNvSpPr/>
          <p:nvPr/>
        </p:nvSpPr>
        <p:spPr>
          <a:xfrm>
            <a:off x="418654" y="1531739"/>
            <a:ext cx="4877693" cy="352723"/>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Knowing where your company systems end — and where they do not — is the first line of defence.</a:t>
            </a:r>
            <a:endParaRPr lang="en-US" sz="900" dirty="0"/>
          </a:p>
        </p:txBody>
      </p:sp>
      <p:sp>
        <p:nvSpPr>
          <p:cNvPr id="7" name="Text 4"/>
          <p:cNvSpPr/>
          <p:nvPr/>
        </p:nvSpPr>
        <p:spPr>
          <a:xfrm>
            <a:off x="418654" y="2098849"/>
            <a:ext cx="2267992" cy="186854"/>
          </a:xfrm>
          <a:prstGeom prst="rect">
            <a:avLst/>
          </a:prstGeom>
          <a:noFill/>
          <a:ln/>
        </p:spPr>
        <p:txBody>
          <a:bodyPr wrap="none" lIns="0" tIns="0" rIns="0" bIns="0" rtlCol="0" anchor="t"/>
          <a:lstStyle/>
          <a:p>
            <a:pPr algn="l" indent="0" marL="0">
              <a:lnSpc>
                <a:spcPts val="1450"/>
              </a:lnSpc>
              <a:buNone/>
            </a:pPr>
            <a:r>
              <a:rPr lang="en-US" sz="1150" b="1" dirty="0">
                <a:solidFill>
                  <a:srgbClr val="000000"/>
                </a:solidFill>
                <a:latin typeface="Inter Bold" pitchFamily="34" charset="0"/>
                <a:ea typeface="Inter Bold" pitchFamily="34" charset="-122"/>
                <a:cs typeface="Inter Bold" pitchFamily="34" charset="-120"/>
              </a:rPr>
              <a:t>Company systems — approved</a:t>
            </a:r>
            <a:endParaRPr lang="en-US" sz="1150" dirty="0"/>
          </a:p>
        </p:txBody>
      </p:sp>
      <p:pic>
        <p:nvPicPr>
          <p:cNvPr id="8"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3451" y="2405063"/>
            <a:ext cx="179412" cy="179412"/>
          </a:xfrm>
          <a:prstGeom prst="rect">
            <a:avLst/>
          </a:prstGeom>
        </p:spPr>
      </p:pic>
      <p:sp>
        <p:nvSpPr>
          <p:cNvPr id="9" name="Text 5"/>
          <p:cNvSpPr/>
          <p:nvPr/>
        </p:nvSpPr>
        <p:spPr>
          <a:xfrm>
            <a:off x="807318" y="2399184"/>
            <a:ext cx="1904256" cy="176361"/>
          </a:xfrm>
          <a:prstGeom prst="rect">
            <a:avLst/>
          </a:prstGeom>
          <a:noFill/>
          <a:ln/>
        </p:spPr>
        <p:txBody>
          <a:bodyPr wrap="non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Tally and ERP platforms</a:t>
            </a:r>
            <a:endParaRPr lang="en-US" sz="900" dirty="0"/>
          </a:p>
        </p:txBody>
      </p:sp>
      <p:pic>
        <p:nvPicPr>
          <p:cNvPr id="10"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3451" y="2971577"/>
            <a:ext cx="179412" cy="179412"/>
          </a:xfrm>
          <a:prstGeom prst="rect">
            <a:avLst/>
          </a:prstGeom>
        </p:spPr>
      </p:pic>
      <p:sp>
        <p:nvSpPr>
          <p:cNvPr id="11" name="Text 6"/>
          <p:cNvSpPr/>
          <p:nvPr/>
        </p:nvSpPr>
        <p:spPr>
          <a:xfrm>
            <a:off x="807318" y="2965698"/>
            <a:ext cx="1904256" cy="352723"/>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Microsoft 365 or Google Workspace (company account)</a:t>
            </a:r>
            <a:endParaRPr lang="en-US" sz="900" dirty="0"/>
          </a:p>
        </p:txBody>
      </p:sp>
      <p:pic>
        <p:nvPicPr>
          <p:cNvPr id="12"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3451" y="3538091"/>
            <a:ext cx="179412" cy="179412"/>
          </a:xfrm>
          <a:prstGeom prst="rect">
            <a:avLst/>
          </a:prstGeom>
        </p:spPr>
      </p:pic>
      <p:sp>
        <p:nvSpPr>
          <p:cNvPr id="13" name="Text 7"/>
          <p:cNvSpPr/>
          <p:nvPr/>
        </p:nvSpPr>
        <p:spPr>
          <a:xfrm>
            <a:off x="807318" y="3532212"/>
            <a:ext cx="1904256" cy="352723"/>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Sanctioned shared drives and file servers</a:t>
            </a:r>
            <a:endParaRPr lang="en-US" sz="900" dirty="0"/>
          </a:p>
        </p:txBody>
      </p:sp>
      <p:sp>
        <p:nvSpPr>
          <p:cNvPr id="14" name="Text 8"/>
          <p:cNvSpPr/>
          <p:nvPr/>
        </p:nvSpPr>
        <p:spPr>
          <a:xfrm>
            <a:off x="3008188" y="2098849"/>
            <a:ext cx="2292921" cy="373707"/>
          </a:xfrm>
          <a:prstGeom prst="rect">
            <a:avLst/>
          </a:prstGeom>
          <a:noFill/>
          <a:ln/>
        </p:spPr>
        <p:txBody>
          <a:bodyPr wrap="square" lIns="0" tIns="0" rIns="0" bIns="0" rtlCol="0" anchor="t"/>
          <a:lstStyle/>
          <a:p>
            <a:pPr algn="l" indent="0" marL="0">
              <a:lnSpc>
                <a:spcPts val="1450"/>
              </a:lnSpc>
              <a:buNone/>
            </a:pPr>
            <a:r>
              <a:rPr lang="en-US" sz="1150" b="1" dirty="0">
                <a:solidFill>
                  <a:srgbClr val="000000"/>
                </a:solidFill>
                <a:latin typeface="Inter Bold" pitchFamily="34" charset="0"/>
                <a:ea typeface="Inter Bold" pitchFamily="34" charset="-122"/>
                <a:cs typeface="Inter Bold" pitchFamily="34" charset="-120"/>
              </a:rPr>
              <a:t>Not company systems — never use</a:t>
            </a:r>
            <a:endParaRPr lang="en-US" sz="1150" dirty="0"/>
          </a:p>
        </p:txBody>
      </p:sp>
      <p:pic>
        <p:nvPicPr>
          <p:cNvPr id="15"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52986" y="2591916"/>
            <a:ext cx="179412" cy="179412"/>
          </a:xfrm>
          <a:prstGeom prst="rect">
            <a:avLst/>
          </a:prstGeom>
        </p:spPr>
      </p:pic>
      <p:sp>
        <p:nvSpPr>
          <p:cNvPr id="16" name="Text 9"/>
          <p:cNvSpPr/>
          <p:nvPr/>
        </p:nvSpPr>
        <p:spPr>
          <a:xfrm>
            <a:off x="3396853" y="2586038"/>
            <a:ext cx="1904256" cy="352723"/>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Personal Gmail or any personal email account</a:t>
            </a:r>
            <a:endParaRPr lang="en-US" sz="900" dirty="0"/>
          </a:p>
        </p:txBody>
      </p:sp>
      <p:pic>
        <p:nvPicPr>
          <p:cNvPr id="17" name="Image 5"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052986" y="3158430"/>
            <a:ext cx="179412" cy="179412"/>
          </a:xfrm>
          <a:prstGeom prst="rect">
            <a:avLst/>
          </a:prstGeom>
        </p:spPr>
      </p:pic>
      <p:sp>
        <p:nvSpPr>
          <p:cNvPr id="18" name="Text 10"/>
          <p:cNvSpPr/>
          <p:nvPr/>
        </p:nvSpPr>
        <p:spPr>
          <a:xfrm>
            <a:off x="3396853" y="3152552"/>
            <a:ext cx="1904256" cy="352723"/>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WhatsApp Web on a personal phone</a:t>
            </a:r>
            <a:endParaRPr lang="en-US" sz="900" dirty="0"/>
          </a:p>
        </p:txBody>
      </p:sp>
      <p:pic>
        <p:nvPicPr>
          <p:cNvPr id="19" name="Image 6"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052986" y="3724945"/>
            <a:ext cx="179412" cy="179412"/>
          </a:xfrm>
          <a:prstGeom prst="rect">
            <a:avLst/>
          </a:prstGeom>
        </p:spPr>
      </p:pic>
      <p:sp>
        <p:nvSpPr>
          <p:cNvPr id="20" name="Text 11"/>
          <p:cNvSpPr/>
          <p:nvPr/>
        </p:nvSpPr>
        <p:spPr>
          <a:xfrm>
            <a:off x="3396853" y="3719066"/>
            <a:ext cx="1904256" cy="352723"/>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USB drives not issued by the company</a:t>
            </a:r>
            <a:endParaRPr lang="en-US" sz="900" dirty="0"/>
          </a:p>
        </p:txBody>
      </p:sp>
      <p:pic>
        <p:nvPicPr>
          <p:cNvPr id="21" name="Image 7"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052986" y="4291459"/>
            <a:ext cx="179412" cy="179412"/>
          </a:xfrm>
          <a:prstGeom prst="rect">
            <a:avLst/>
          </a:prstGeom>
        </p:spPr>
      </p:pic>
      <p:sp>
        <p:nvSpPr>
          <p:cNvPr id="22" name="Text 12"/>
          <p:cNvSpPr/>
          <p:nvPr/>
        </p:nvSpPr>
        <p:spPr>
          <a:xfrm>
            <a:off x="3396853" y="4285580"/>
            <a:ext cx="1904256" cy="352723"/>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Personal cloud backups (Google Drive personal, iCloud, Dropbox)</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379884" y="321766"/>
            <a:ext cx="584150" cy="187672"/>
          </a:xfrm>
          <a:prstGeom prst="roundRect">
            <a:avLst>
              <a:gd name="adj" fmla="val 19433"/>
            </a:avLst>
          </a:prstGeom>
          <a:solidFill>
            <a:srgbClr val="DADBF1"/>
          </a:solidFill>
          <a:ln/>
        </p:spPr>
      </p:sp>
      <p:sp>
        <p:nvSpPr>
          <p:cNvPr id="3" name="Text 1"/>
          <p:cNvSpPr/>
          <p:nvPr/>
        </p:nvSpPr>
        <p:spPr>
          <a:xfrm>
            <a:off x="444996" y="354285"/>
            <a:ext cx="453926" cy="122634"/>
          </a:xfrm>
          <a:prstGeom prst="rect">
            <a:avLst/>
          </a:prstGeom>
          <a:noFill/>
          <a:ln/>
        </p:spPr>
        <p:txBody>
          <a:bodyPr wrap="none" lIns="0" tIns="0" rIns="0" bIns="0" rtlCol="0" anchor="t"/>
          <a:lstStyle/>
          <a:p>
            <a:pPr algn="l" indent="0" marL="0">
              <a:lnSpc>
                <a:spcPts val="950"/>
              </a:lnSpc>
              <a:buNone/>
            </a:pPr>
            <a:r>
              <a:rPr lang="en-US" sz="650" dirty="0">
                <a:solidFill>
                  <a:srgbClr val="272525"/>
                </a:solidFill>
                <a:latin typeface="Inter" pitchFamily="34" charset="0"/>
                <a:ea typeface="Inter" pitchFamily="34" charset="-122"/>
                <a:cs typeface="Inter" pitchFamily="34" charset="-120"/>
              </a:rPr>
              <a:t>RULE TWO</a:t>
            </a:r>
            <a:endParaRPr lang="en-US" sz="650" dirty="0"/>
          </a:p>
        </p:txBody>
      </p:sp>
      <p:sp>
        <p:nvSpPr>
          <p:cNvPr id="4" name="Text 2"/>
          <p:cNvSpPr/>
          <p:nvPr/>
        </p:nvSpPr>
        <p:spPr>
          <a:xfrm>
            <a:off x="379884" y="542627"/>
            <a:ext cx="6243414" cy="339179"/>
          </a:xfrm>
          <a:prstGeom prst="rect">
            <a:avLst/>
          </a:prstGeom>
          <a:noFill/>
          <a:ln/>
        </p:spPr>
        <p:txBody>
          <a:bodyPr wrap="none" lIns="0" tIns="0" rIns="0" bIns="0" rtlCol="0" anchor="t"/>
          <a:lstStyle/>
          <a:p>
            <a:pPr algn="l" indent="0" marL="0">
              <a:lnSpc>
                <a:spcPts val="2650"/>
              </a:lnSpc>
              <a:buNone/>
            </a:pPr>
            <a:r>
              <a:rPr lang="en-US" sz="2100" b="1" dirty="0">
                <a:solidFill>
                  <a:srgbClr val="000000"/>
                </a:solidFill>
                <a:latin typeface="Inter Bold" pitchFamily="34" charset="0"/>
                <a:ea typeface="Inter Bold" pitchFamily="34" charset="-122"/>
                <a:cs typeface="Inter Bold" pitchFamily="34" charset="-120"/>
              </a:rPr>
              <a:t>Designs leave only with management approval.</a:t>
            </a:r>
            <a:endParaRPr lang="en-US" sz="2100" dirty="0"/>
          </a:p>
        </p:txBody>
      </p:sp>
      <p:sp>
        <p:nvSpPr>
          <p:cNvPr id="5" name="Text 3"/>
          <p:cNvSpPr/>
          <p:nvPr/>
        </p:nvSpPr>
        <p:spPr>
          <a:xfrm>
            <a:off x="379884" y="1089496"/>
            <a:ext cx="1356717" cy="169515"/>
          </a:xfrm>
          <a:prstGeom prst="rect">
            <a:avLst/>
          </a:prstGeom>
          <a:noFill/>
          <a:ln/>
        </p:spPr>
        <p:txBody>
          <a:bodyPr wrap="none" lIns="0" tIns="0" rIns="0" bIns="0" rtlCol="0" anchor="t"/>
          <a:lstStyle/>
          <a:p>
            <a:pPr algn="l" indent="0" marL="0">
              <a:lnSpc>
                <a:spcPts val="1300"/>
              </a:lnSpc>
              <a:buNone/>
            </a:pPr>
            <a:r>
              <a:rPr lang="en-US" sz="1050" b="1" dirty="0">
                <a:solidFill>
                  <a:srgbClr val="000000"/>
                </a:solidFill>
                <a:latin typeface="Inter Bold" pitchFamily="34" charset="0"/>
                <a:ea typeface="Inter Bold" pitchFamily="34" charset="-122"/>
                <a:cs typeface="Inter Bold" pitchFamily="34" charset="-120"/>
              </a:rPr>
              <a:t>What this covers</a:t>
            </a:r>
            <a:endParaRPr lang="en-US" sz="1050" dirty="0"/>
          </a:p>
        </p:txBody>
      </p:sp>
      <p:sp>
        <p:nvSpPr>
          <p:cNvPr id="6" name="Text 4"/>
          <p:cNvSpPr/>
          <p:nvPr/>
        </p:nvSpPr>
        <p:spPr>
          <a:xfrm>
            <a:off x="379884" y="1342058"/>
            <a:ext cx="4492154" cy="459879"/>
          </a:xfrm>
          <a:prstGeom prst="rect">
            <a:avLst/>
          </a:prstGeom>
          <a:noFill/>
          <a:ln/>
        </p:spPr>
        <p:txBody>
          <a:bodyPr wrap="square" lIns="0" tIns="0" rIns="0" bIns="0" rtlCol="0" anchor="t"/>
          <a:lstStyle/>
          <a:p>
            <a:pPr algn="l" indent="0" marL="0">
              <a:lnSpc>
                <a:spcPts val="1200"/>
              </a:lnSpc>
              <a:buNone/>
            </a:pPr>
            <a:r>
              <a:rPr lang="en-US" sz="850" dirty="0">
                <a:solidFill>
                  <a:srgbClr val="272525"/>
                </a:solidFill>
                <a:latin typeface="Inter" pitchFamily="34" charset="0"/>
                <a:ea typeface="Inter" pitchFamily="34" charset="-122"/>
                <a:cs typeface="Inter" pitchFamily="34" charset="-120"/>
              </a:rPr>
              <a:t>CAD files, engineering drawings, BOMs, product specifications, and any document that describes how something is built, dimensioned, or assembled requires explicit written approval from management before it leaves company systems.</a:t>
            </a:r>
            <a:endParaRPr lang="en-US" sz="850" dirty="0"/>
          </a:p>
        </p:txBody>
      </p:sp>
      <p:sp>
        <p:nvSpPr>
          <p:cNvPr id="7" name="Text 5"/>
          <p:cNvSpPr/>
          <p:nvPr/>
        </p:nvSpPr>
        <p:spPr>
          <a:xfrm>
            <a:off x="379884" y="1884983"/>
            <a:ext cx="2557314" cy="169515"/>
          </a:xfrm>
          <a:prstGeom prst="rect">
            <a:avLst/>
          </a:prstGeom>
          <a:noFill/>
          <a:ln/>
        </p:spPr>
        <p:txBody>
          <a:bodyPr wrap="none" lIns="0" tIns="0" rIns="0" bIns="0" rtlCol="0" anchor="t"/>
          <a:lstStyle/>
          <a:p>
            <a:pPr algn="l" indent="0" marL="0">
              <a:lnSpc>
                <a:spcPts val="1300"/>
              </a:lnSpc>
              <a:buNone/>
            </a:pPr>
            <a:r>
              <a:rPr lang="en-US" sz="1050" b="1" dirty="0">
                <a:solidFill>
                  <a:srgbClr val="000000"/>
                </a:solidFill>
                <a:latin typeface="Inter Bold" pitchFamily="34" charset="0"/>
                <a:ea typeface="Inter Bold" pitchFamily="34" charset="-122"/>
                <a:cs typeface="Inter Bold" pitchFamily="34" charset="-120"/>
              </a:rPr>
              <a:t>A case study that happens every week</a:t>
            </a:r>
            <a:endParaRPr lang="en-US" sz="1050" dirty="0"/>
          </a:p>
        </p:txBody>
      </p:sp>
      <p:sp>
        <p:nvSpPr>
          <p:cNvPr id="8" name="Shape 6"/>
          <p:cNvSpPr/>
          <p:nvPr/>
        </p:nvSpPr>
        <p:spPr>
          <a:xfrm>
            <a:off x="379884" y="2147962"/>
            <a:ext cx="4492154" cy="804714"/>
          </a:xfrm>
          <a:prstGeom prst="roundRect">
            <a:avLst>
              <a:gd name="adj" fmla="val 8522"/>
            </a:avLst>
          </a:prstGeom>
          <a:solidFill>
            <a:srgbClr val="FFFFFF"/>
          </a:solidFill>
          <a:ln w="14288">
            <a:solidFill>
              <a:srgbClr val="C0C1D7"/>
            </a:solidFill>
            <a:prstDash val="solid"/>
          </a:ln>
        </p:spPr>
      </p:sp>
      <p:sp>
        <p:nvSpPr>
          <p:cNvPr id="9" name="Shape 7"/>
          <p:cNvSpPr/>
          <p:nvPr/>
        </p:nvSpPr>
        <p:spPr>
          <a:xfrm>
            <a:off x="365596" y="2147962"/>
            <a:ext cx="57150" cy="804714"/>
          </a:xfrm>
          <a:prstGeom prst="roundRect">
            <a:avLst>
              <a:gd name="adj" fmla="val 79767"/>
            </a:avLst>
          </a:prstGeom>
          <a:solidFill>
            <a:srgbClr val="4950BC"/>
          </a:solidFill>
          <a:ln/>
        </p:spPr>
      </p:sp>
      <p:sp>
        <p:nvSpPr>
          <p:cNvPr id="10" name="Text 8"/>
          <p:cNvSpPr/>
          <p:nvPr/>
        </p:nvSpPr>
        <p:spPr>
          <a:xfrm>
            <a:off x="545529" y="2270745"/>
            <a:ext cx="1356717" cy="169515"/>
          </a:xfrm>
          <a:prstGeom prst="rect">
            <a:avLst/>
          </a:prstGeom>
          <a:noFill/>
          <a:ln/>
        </p:spPr>
        <p:txBody>
          <a:bodyPr wrap="none" lIns="0" tIns="0" rIns="0" bIns="0" rtlCol="0" anchor="t"/>
          <a:lstStyle/>
          <a:p>
            <a:pPr algn="l" indent="0" marL="0">
              <a:lnSpc>
                <a:spcPts val="1300"/>
              </a:lnSpc>
              <a:buNone/>
            </a:pPr>
            <a:r>
              <a:rPr lang="en-US" sz="1050" b="1" dirty="0">
                <a:solidFill>
                  <a:srgbClr val="272525"/>
                </a:solidFill>
                <a:latin typeface="Inter Bold" pitchFamily="34" charset="0"/>
                <a:ea typeface="Inter Bold" pitchFamily="34" charset="-122"/>
                <a:cs typeface="Inter Bold" pitchFamily="34" charset="-120"/>
              </a:rPr>
              <a:t>The action</a:t>
            </a:r>
            <a:endParaRPr lang="en-US" sz="1050" dirty="0"/>
          </a:p>
        </p:txBody>
      </p:sp>
      <p:sp>
        <p:nvSpPr>
          <p:cNvPr id="11" name="Text 9"/>
          <p:cNvSpPr/>
          <p:nvPr/>
        </p:nvSpPr>
        <p:spPr>
          <a:xfrm>
            <a:off x="545529" y="2523306"/>
            <a:ext cx="4203725" cy="306586"/>
          </a:xfrm>
          <a:prstGeom prst="rect">
            <a:avLst/>
          </a:prstGeom>
          <a:noFill/>
          <a:ln/>
        </p:spPr>
        <p:txBody>
          <a:bodyPr wrap="square" lIns="0" tIns="0" rIns="0" bIns="0" rtlCol="0" anchor="t"/>
          <a:lstStyle/>
          <a:p>
            <a:pPr algn="l" indent="0" marL="0">
              <a:lnSpc>
                <a:spcPts val="1200"/>
              </a:lnSpc>
              <a:buNone/>
            </a:pPr>
            <a:r>
              <a:rPr lang="en-US" sz="850" dirty="0">
                <a:solidFill>
                  <a:srgbClr val="272525"/>
                </a:solidFill>
                <a:latin typeface="Inter" pitchFamily="34" charset="0"/>
                <a:ea typeface="Inter" pitchFamily="34" charset="-122"/>
                <a:cs typeface="Inter" pitchFamily="34" charset="-120"/>
              </a:rPr>
              <a:t>A designer screenshots the new product CAD file and sends it to personal WhatsApp for "a quick second opinion."</a:t>
            </a:r>
            <a:endParaRPr lang="en-US" sz="850" dirty="0"/>
          </a:p>
        </p:txBody>
      </p:sp>
      <p:sp>
        <p:nvSpPr>
          <p:cNvPr id="12" name="Shape 10"/>
          <p:cNvSpPr/>
          <p:nvPr/>
        </p:nvSpPr>
        <p:spPr>
          <a:xfrm>
            <a:off x="379884" y="3035722"/>
            <a:ext cx="4492154" cy="804714"/>
          </a:xfrm>
          <a:prstGeom prst="roundRect">
            <a:avLst>
              <a:gd name="adj" fmla="val 8522"/>
            </a:avLst>
          </a:prstGeom>
          <a:solidFill>
            <a:srgbClr val="FFFFFF"/>
          </a:solidFill>
          <a:ln w="14288">
            <a:solidFill>
              <a:srgbClr val="C0C1D7"/>
            </a:solidFill>
            <a:prstDash val="solid"/>
          </a:ln>
        </p:spPr>
      </p:sp>
      <p:sp>
        <p:nvSpPr>
          <p:cNvPr id="13" name="Shape 11"/>
          <p:cNvSpPr/>
          <p:nvPr/>
        </p:nvSpPr>
        <p:spPr>
          <a:xfrm>
            <a:off x="365596" y="3035722"/>
            <a:ext cx="57150" cy="804714"/>
          </a:xfrm>
          <a:prstGeom prst="roundRect">
            <a:avLst>
              <a:gd name="adj" fmla="val 79767"/>
            </a:avLst>
          </a:prstGeom>
          <a:solidFill>
            <a:srgbClr val="4950BC"/>
          </a:solidFill>
          <a:ln/>
        </p:spPr>
      </p:sp>
      <p:sp>
        <p:nvSpPr>
          <p:cNvPr id="14" name="Text 12"/>
          <p:cNvSpPr/>
          <p:nvPr/>
        </p:nvSpPr>
        <p:spPr>
          <a:xfrm>
            <a:off x="545529" y="3158505"/>
            <a:ext cx="1356717" cy="169515"/>
          </a:xfrm>
          <a:prstGeom prst="rect">
            <a:avLst/>
          </a:prstGeom>
          <a:noFill/>
          <a:ln/>
        </p:spPr>
        <p:txBody>
          <a:bodyPr wrap="none" lIns="0" tIns="0" rIns="0" bIns="0" rtlCol="0" anchor="t"/>
          <a:lstStyle/>
          <a:p>
            <a:pPr algn="l" indent="0" marL="0">
              <a:lnSpc>
                <a:spcPts val="1300"/>
              </a:lnSpc>
              <a:buNone/>
            </a:pPr>
            <a:r>
              <a:rPr lang="en-US" sz="1050" b="1" dirty="0">
                <a:solidFill>
                  <a:srgbClr val="272525"/>
                </a:solidFill>
                <a:latin typeface="Inter Bold" pitchFamily="34" charset="0"/>
                <a:ea typeface="Inter Bold" pitchFamily="34" charset="-122"/>
                <a:cs typeface="Inter Bold" pitchFamily="34" charset="-120"/>
              </a:rPr>
              <a:t>The consequence</a:t>
            </a:r>
            <a:endParaRPr lang="en-US" sz="1050" dirty="0"/>
          </a:p>
        </p:txBody>
      </p:sp>
      <p:sp>
        <p:nvSpPr>
          <p:cNvPr id="15" name="Text 13"/>
          <p:cNvSpPr/>
          <p:nvPr/>
        </p:nvSpPr>
        <p:spPr>
          <a:xfrm>
            <a:off x="545529" y="3411066"/>
            <a:ext cx="4203725" cy="306586"/>
          </a:xfrm>
          <a:prstGeom prst="rect">
            <a:avLst/>
          </a:prstGeom>
          <a:noFill/>
          <a:ln/>
        </p:spPr>
        <p:txBody>
          <a:bodyPr wrap="square" lIns="0" tIns="0" rIns="0" bIns="0" rtlCol="0" anchor="t"/>
          <a:lstStyle/>
          <a:p>
            <a:pPr algn="l" indent="0" marL="0">
              <a:lnSpc>
                <a:spcPts val="1200"/>
              </a:lnSpc>
              <a:buNone/>
            </a:pPr>
            <a:r>
              <a:rPr lang="en-US" sz="850" dirty="0">
                <a:solidFill>
                  <a:srgbClr val="272525"/>
                </a:solidFill>
                <a:latin typeface="Inter" pitchFamily="34" charset="0"/>
                <a:ea typeface="Inter" pitchFamily="34" charset="-122"/>
                <a:cs typeface="Inter" pitchFamily="34" charset="-120"/>
              </a:rPr>
              <a:t>The phone leaves the building. The drawing keeps travelling for years — to contacts, devices, and cloud backups the company has no control over.</a:t>
            </a:r>
            <a:endParaRPr lang="en-US" sz="850" dirty="0"/>
          </a:p>
        </p:txBody>
      </p:sp>
      <p:sp>
        <p:nvSpPr>
          <p:cNvPr id="16" name="Shape 14"/>
          <p:cNvSpPr/>
          <p:nvPr/>
        </p:nvSpPr>
        <p:spPr>
          <a:xfrm>
            <a:off x="379884" y="3923481"/>
            <a:ext cx="4492154" cy="804714"/>
          </a:xfrm>
          <a:prstGeom prst="roundRect">
            <a:avLst>
              <a:gd name="adj" fmla="val 8522"/>
            </a:avLst>
          </a:prstGeom>
          <a:solidFill>
            <a:srgbClr val="FFFFFF"/>
          </a:solidFill>
          <a:ln w="14288">
            <a:solidFill>
              <a:srgbClr val="C0C1D7"/>
            </a:solidFill>
            <a:prstDash val="solid"/>
          </a:ln>
        </p:spPr>
      </p:sp>
      <p:sp>
        <p:nvSpPr>
          <p:cNvPr id="17" name="Shape 15"/>
          <p:cNvSpPr/>
          <p:nvPr/>
        </p:nvSpPr>
        <p:spPr>
          <a:xfrm>
            <a:off x="365596" y="3923481"/>
            <a:ext cx="57150" cy="804714"/>
          </a:xfrm>
          <a:prstGeom prst="roundRect">
            <a:avLst>
              <a:gd name="adj" fmla="val 79767"/>
            </a:avLst>
          </a:prstGeom>
          <a:solidFill>
            <a:srgbClr val="4950BC"/>
          </a:solidFill>
          <a:ln/>
        </p:spPr>
      </p:sp>
      <p:sp>
        <p:nvSpPr>
          <p:cNvPr id="18" name="Text 16"/>
          <p:cNvSpPr/>
          <p:nvPr/>
        </p:nvSpPr>
        <p:spPr>
          <a:xfrm>
            <a:off x="545529" y="4046265"/>
            <a:ext cx="1356717" cy="169515"/>
          </a:xfrm>
          <a:prstGeom prst="rect">
            <a:avLst/>
          </a:prstGeom>
          <a:noFill/>
          <a:ln/>
        </p:spPr>
        <p:txBody>
          <a:bodyPr wrap="none" lIns="0" tIns="0" rIns="0" bIns="0" rtlCol="0" anchor="t"/>
          <a:lstStyle/>
          <a:p>
            <a:pPr algn="l" indent="0" marL="0">
              <a:lnSpc>
                <a:spcPts val="1300"/>
              </a:lnSpc>
              <a:buNone/>
            </a:pPr>
            <a:r>
              <a:rPr lang="en-US" sz="1050" b="1" dirty="0">
                <a:solidFill>
                  <a:srgbClr val="272525"/>
                </a:solidFill>
                <a:latin typeface="Inter Bold" pitchFamily="34" charset="0"/>
                <a:ea typeface="Inter Bold" pitchFamily="34" charset="-122"/>
                <a:cs typeface="Inter Bold" pitchFamily="34" charset="-120"/>
              </a:rPr>
              <a:t>The fix</a:t>
            </a:r>
            <a:endParaRPr lang="en-US" sz="1050" dirty="0"/>
          </a:p>
        </p:txBody>
      </p:sp>
      <p:sp>
        <p:nvSpPr>
          <p:cNvPr id="19" name="Text 17"/>
          <p:cNvSpPr/>
          <p:nvPr/>
        </p:nvSpPr>
        <p:spPr>
          <a:xfrm>
            <a:off x="545529" y="4298826"/>
            <a:ext cx="4203725" cy="306586"/>
          </a:xfrm>
          <a:prstGeom prst="rect">
            <a:avLst/>
          </a:prstGeom>
          <a:noFill/>
          <a:ln/>
        </p:spPr>
        <p:txBody>
          <a:bodyPr wrap="square" lIns="0" tIns="0" rIns="0" bIns="0" rtlCol="0" anchor="t"/>
          <a:lstStyle/>
          <a:p>
            <a:pPr algn="l" indent="0" marL="0">
              <a:lnSpc>
                <a:spcPts val="1200"/>
              </a:lnSpc>
              <a:buNone/>
            </a:pPr>
            <a:r>
              <a:rPr lang="en-US" sz="850" dirty="0">
                <a:solidFill>
                  <a:srgbClr val="272525"/>
                </a:solidFill>
                <a:latin typeface="Inter" pitchFamily="34" charset="0"/>
                <a:ea typeface="Inter" pitchFamily="34" charset="-122"/>
                <a:cs typeface="Inter" pitchFamily="34" charset="-120"/>
              </a:rPr>
              <a:t>One message to your manager. One approval. Five minutes. The drawing stays inside the company.</a:t>
            </a:r>
            <a:endParaRPr lang="en-US" sz="850" dirty="0"/>
          </a:p>
        </p:txBody>
      </p:sp>
      <p:sp>
        <p:nvSpPr>
          <p:cNvPr id="20" name="Shape 18"/>
          <p:cNvSpPr/>
          <p:nvPr/>
        </p:nvSpPr>
        <p:spPr>
          <a:xfrm>
            <a:off x="5141565" y="1099914"/>
            <a:ext cx="3627239" cy="1005632"/>
          </a:xfrm>
          <a:prstGeom prst="roundRect">
            <a:avLst>
              <a:gd name="adj" fmla="val 4533"/>
            </a:avLst>
          </a:prstGeom>
          <a:solidFill>
            <a:srgbClr val="FCF2B5"/>
          </a:solidFill>
          <a:ln/>
        </p:spPr>
      </p:sp>
      <p:pic>
        <p:nvPicPr>
          <p:cNvPr id="21" name="Image 0" descr="preencoded.png">    </p:cNvPr>
          <p:cNvPicPr>
            <a:picLocks noChangeAspect="1"/>
          </p:cNvPicPr>
          <p:nvPr/>
        </p:nvPicPr>
        <p:blipFill>
          <a:blip r:embed="rId1"/>
          <a:stretch>
            <a:fillRect/>
          </a:stretch>
        </p:blipFill>
        <p:spPr>
          <a:xfrm>
            <a:off x="5250061" y="1254844"/>
            <a:ext cx="135657" cy="108496"/>
          </a:xfrm>
          <a:prstGeom prst="rect">
            <a:avLst/>
          </a:prstGeom>
        </p:spPr>
      </p:pic>
      <p:sp>
        <p:nvSpPr>
          <p:cNvPr id="22" name="Text 19"/>
          <p:cNvSpPr/>
          <p:nvPr/>
        </p:nvSpPr>
        <p:spPr>
          <a:xfrm>
            <a:off x="5494213" y="1210047"/>
            <a:ext cx="3166095" cy="766465"/>
          </a:xfrm>
          <a:prstGeom prst="rect">
            <a:avLst/>
          </a:prstGeom>
          <a:noFill/>
          <a:ln/>
        </p:spPr>
        <p:txBody>
          <a:bodyPr wrap="square" lIns="0" tIns="0" rIns="0" bIns="0" rtlCol="0" anchor="t"/>
          <a:lstStyle/>
          <a:p>
            <a:pPr algn="l" indent="0" marL="0">
              <a:lnSpc>
                <a:spcPts val="1200"/>
              </a:lnSpc>
              <a:buNone/>
            </a:pPr>
            <a:r>
              <a:rPr lang="en-US" sz="850" b="1" dirty="0">
                <a:solidFill>
                  <a:srgbClr val="000000"/>
                </a:solidFill>
                <a:latin typeface="Inter" pitchFamily="34" charset="0"/>
                <a:ea typeface="Inter" pitchFamily="34" charset="-122"/>
                <a:cs typeface="Inter" pitchFamily="34" charset="-120"/>
              </a:rPr>
              <a:t>The screenshot loophole</a:t>
            </a:r>
            <a:pPr algn="l" indent="0" marL="0">
              <a:lnSpc>
                <a:spcPts val="1200"/>
              </a:lnSpc>
              <a:buNone/>
            </a:pPr>
            <a:r>
              <a:rPr lang="en-US" sz="850" dirty="0">
                <a:solidFill>
                  <a:srgbClr val="000000"/>
                </a:solidFill>
                <a:latin typeface="Inter" pitchFamily="34" charset="0"/>
                <a:ea typeface="Inter" pitchFamily="34" charset="-122"/>
                <a:cs typeface="Inter" pitchFamily="34" charset="-120"/>
              </a:rPr>
              <a:t>Even if you cannot export a file directly, a screenshot of a CAD screen is still a design leaving the building. The same rule applies.</a:t>
            </a:r>
            <a:endParaRPr lang="en-US" sz="850" dirty="0"/>
          </a:p>
        </p:txBody>
      </p:sp>
      <p:sp>
        <p:nvSpPr>
          <p:cNvPr id="23" name="Shape 20"/>
          <p:cNvSpPr/>
          <p:nvPr/>
        </p:nvSpPr>
        <p:spPr>
          <a:xfrm>
            <a:off x="5141565" y="2199010"/>
            <a:ext cx="3627239" cy="1005632"/>
          </a:xfrm>
          <a:prstGeom prst="roundRect">
            <a:avLst>
              <a:gd name="adj" fmla="val 4533"/>
            </a:avLst>
          </a:prstGeom>
          <a:solidFill>
            <a:srgbClr val="B6D6FC"/>
          </a:solidFill>
          <a:ln/>
        </p:spPr>
      </p:sp>
      <p:pic>
        <p:nvPicPr>
          <p:cNvPr id="24" name="Image 1" descr="preencoded.png">    </p:cNvPr>
          <p:cNvPicPr>
            <a:picLocks noChangeAspect="1"/>
          </p:cNvPicPr>
          <p:nvPr/>
        </p:nvPicPr>
        <p:blipFill>
          <a:blip r:embed="rId2"/>
          <a:stretch>
            <a:fillRect/>
          </a:stretch>
        </p:blipFill>
        <p:spPr>
          <a:xfrm>
            <a:off x="5250061" y="2353940"/>
            <a:ext cx="135657" cy="108496"/>
          </a:xfrm>
          <a:prstGeom prst="rect">
            <a:avLst/>
          </a:prstGeom>
        </p:spPr>
      </p:pic>
      <p:sp>
        <p:nvSpPr>
          <p:cNvPr id="25" name="Text 21"/>
          <p:cNvSpPr/>
          <p:nvPr/>
        </p:nvSpPr>
        <p:spPr>
          <a:xfrm>
            <a:off x="5494213" y="2309143"/>
            <a:ext cx="3166095" cy="766465"/>
          </a:xfrm>
          <a:prstGeom prst="rect">
            <a:avLst/>
          </a:prstGeom>
          <a:noFill/>
          <a:ln/>
        </p:spPr>
        <p:txBody>
          <a:bodyPr wrap="square" lIns="0" tIns="0" rIns="0" bIns="0" rtlCol="0" anchor="t"/>
          <a:lstStyle/>
          <a:p>
            <a:pPr algn="l" indent="0" marL="0">
              <a:lnSpc>
                <a:spcPts val="1200"/>
              </a:lnSpc>
              <a:buNone/>
            </a:pPr>
            <a:r>
              <a:rPr lang="en-US" sz="850" b="1" dirty="0">
                <a:solidFill>
                  <a:srgbClr val="000000"/>
                </a:solidFill>
                <a:latin typeface="Inter" pitchFamily="34" charset="0"/>
                <a:ea typeface="Inter" pitchFamily="34" charset="-122"/>
                <a:cs typeface="Inter" pitchFamily="34" charset="-120"/>
              </a:rPr>
              <a:t>When in doubt</a:t>
            </a:r>
            <a:pPr algn="l" indent="0" marL="0">
              <a:lnSpc>
                <a:spcPts val="1200"/>
              </a:lnSpc>
              <a:buNone/>
            </a:pPr>
            <a:r>
              <a:rPr lang="en-US" sz="850" dirty="0">
                <a:solidFill>
                  <a:srgbClr val="000000"/>
                </a:solidFill>
                <a:latin typeface="Inter" pitchFamily="34" charset="0"/>
                <a:ea typeface="Inter" pitchFamily="34" charset="-122"/>
                <a:cs typeface="Inter" pitchFamily="34" charset="-120"/>
              </a:rPr>
              <a:t>If you are not certain whether sharing a file requires approval — assume it does. Ask your manager. It takes two minutes and protects everyone.</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457349" y="373484"/>
            <a:ext cx="790947" cy="239018"/>
          </a:xfrm>
          <a:prstGeom prst="roundRect">
            <a:avLst>
              <a:gd name="adj" fmla="val 18372"/>
            </a:avLst>
          </a:prstGeom>
          <a:solidFill>
            <a:srgbClr val="DADBF1"/>
          </a:solidFill>
          <a:ln/>
        </p:spPr>
      </p:sp>
      <p:sp>
        <p:nvSpPr>
          <p:cNvPr id="3" name="Text 1"/>
          <p:cNvSpPr/>
          <p:nvPr/>
        </p:nvSpPr>
        <p:spPr>
          <a:xfrm>
            <a:off x="535707" y="412626"/>
            <a:ext cx="634231" cy="160734"/>
          </a:xfrm>
          <a:prstGeom prst="rect">
            <a:avLst/>
          </a:prstGeom>
          <a:noFill/>
          <a:ln/>
        </p:spPr>
        <p:txBody>
          <a:bodyPr wrap="none" lIns="0" tIns="0" rIns="0" bIns="0" rtlCol="0" anchor="t"/>
          <a:lstStyle/>
          <a:p>
            <a:pPr algn="l" indent="0" marL="0">
              <a:lnSpc>
                <a:spcPts val="1250"/>
              </a:lnSpc>
              <a:buNone/>
            </a:pPr>
            <a:r>
              <a:rPr lang="en-US" sz="800" dirty="0">
                <a:solidFill>
                  <a:srgbClr val="272525"/>
                </a:solidFill>
                <a:latin typeface="Inter" pitchFamily="34" charset="0"/>
                <a:ea typeface="Inter" pitchFamily="34" charset="-122"/>
                <a:cs typeface="Inter" pitchFamily="34" charset="-120"/>
              </a:rPr>
              <a:t>RULE THREE</a:t>
            </a:r>
            <a:endParaRPr lang="en-US" sz="800" dirty="0"/>
          </a:p>
        </p:txBody>
      </p:sp>
      <p:sp>
        <p:nvSpPr>
          <p:cNvPr id="4" name="Text 2"/>
          <p:cNvSpPr/>
          <p:nvPr/>
        </p:nvSpPr>
        <p:spPr>
          <a:xfrm>
            <a:off x="457349" y="660648"/>
            <a:ext cx="6883896" cy="408384"/>
          </a:xfrm>
          <a:prstGeom prst="rect">
            <a:avLst/>
          </a:prstGeom>
          <a:noFill/>
          <a:ln/>
        </p:spPr>
        <p:txBody>
          <a:bodyPr wrap="none" lIns="0" tIns="0" rIns="0" bIns="0" rtlCol="0" anchor="t"/>
          <a:lstStyle/>
          <a:p>
            <a:pPr algn="l" indent="0" marL="0">
              <a:lnSpc>
                <a:spcPts val="3200"/>
              </a:lnSpc>
              <a:buNone/>
            </a:pPr>
            <a:r>
              <a:rPr lang="en-US" sz="2550" b="1" dirty="0">
                <a:solidFill>
                  <a:srgbClr val="000000"/>
                </a:solidFill>
                <a:latin typeface="Inter Bold" pitchFamily="34" charset="0"/>
                <a:ea typeface="Inter Bold" pitchFamily="34" charset="-122"/>
                <a:cs typeface="Inter Bold" pitchFamily="34" charset="-120"/>
              </a:rPr>
              <a:t>Personal devices are not for company files.</a:t>
            </a:r>
            <a:endParaRPr lang="en-US" sz="2550" dirty="0"/>
          </a:p>
        </p:txBody>
      </p:sp>
      <p:sp>
        <p:nvSpPr>
          <p:cNvPr id="5" name="Text 3"/>
          <p:cNvSpPr/>
          <p:nvPr/>
        </p:nvSpPr>
        <p:spPr>
          <a:xfrm>
            <a:off x="457349" y="1358131"/>
            <a:ext cx="3955256" cy="803374"/>
          </a:xfrm>
          <a:prstGeom prst="rect">
            <a:avLst/>
          </a:prstGeom>
          <a:noFill/>
          <a:ln/>
        </p:spPr>
        <p:txBody>
          <a:bodyPr wrap="squar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BYOD — Bring Your Own Device — is common. The risk is that personal devices run personal apps, personal backups, and personal cloud sync. When a company file lands on a personal device, it is no longer under company control.</a:t>
            </a:r>
            <a:endParaRPr lang="en-US" sz="1000" dirty="0"/>
          </a:p>
        </p:txBody>
      </p:sp>
      <p:sp>
        <p:nvSpPr>
          <p:cNvPr id="6" name="Text 4"/>
          <p:cNvSpPr/>
          <p:nvPr/>
        </p:nvSpPr>
        <p:spPr>
          <a:xfrm>
            <a:off x="653355" y="2297013"/>
            <a:ext cx="3759250" cy="401687"/>
          </a:xfrm>
          <a:prstGeom prst="rect">
            <a:avLst/>
          </a:prstGeom>
          <a:noFill/>
          <a:ln/>
        </p:spPr>
        <p:txBody>
          <a:bodyPr wrap="squar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"I'll just check on my phone" is the riskiest sentence in this office.</a:t>
            </a:r>
            <a:endParaRPr lang="en-US" sz="1000" dirty="0"/>
          </a:p>
        </p:txBody>
      </p:sp>
      <p:sp>
        <p:nvSpPr>
          <p:cNvPr id="7" name="Shape 5"/>
          <p:cNvSpPr/>
          <p:nvPr/>
        </p:nvSpPr>
        <p:spPr>
          <a:xfrm>
            <a:off x="457349" y="2297013"/>
            <a:ext cx="14288" cy="401687"/>
          </a:xfrm>
          <a:prstGeom prst="rect">
            <a:avLst/>
          </a:prstGeom>
          <a:solidFill>
            <a:srgbClr val="4950BC"/>
          </a:solidFill>
          <a:ln/>
        </p:spPr>
      </p:sp>
      <p:sp>
        <p:nvSpPr>
          <p:cNvPr id="8" name="Text 6"/>
          <p:cNvSpPr/>
          <p:nvPr/>
        </p:nvSpPr>
        <p:spPr>
          <a:xfrm>
            <a:off x="457349" y="2834208"/>
            <a:ext cx="3955256" cy="803374"/>
          </a:xfrm>
          <a:prstGeom prst="rect">
            <a:avLst/>
          </a:prstGeom>
          <a:noFill/>
          <a:ln/>
        </p:spPr>
        <p:txBody>
          <a:bodyPr wrap="squar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That check becomes a download. That download syncs to iCloud or Google Photos. That sync travels to every device the employee owns — and potentially to everyone on their shared family plan.</a:t>
            </a:r>
            <a:endParaRPr lang="en-US" sz="1000" dirty="0"/>
          </a:p>
        </p:txBody>
      </p:sp>
      <p:sp>
        <p:nvSpPr>
          <p:cNvPr id="9" name="Text 7"/>
          <p:cNvSpPr/>
          <p:nvPr/>
        </p:nvSpPr>
        <p:spPr>
          <a:xfrm>
            <a:off x="4736157" y="1370186"/>
            <a:ext cx="2073994" cy="204118"/>
          </a:xfrm>
          <a:prstGeom prst="rect">
            <a:avLst/>
          </a:prstGeom>
          <a:noFill/>
          <a:ln/>
        </p:spPr>
        <p:txBody>
          <a:bodyPr wrap="none" lIns="0" tIns="0" rIns="0" bIns="0" rtlCol="0" anchor="t"/>
          <a:lstStyle/>
          <a:p>
            <a:pPr algn="l" indent="0" marL="0">
              <a:lnSpc>
                <a:spcPts val="1600"/>
              </a:lnSpc>
              <a:buNone/>
            </a:pPr>
            <a:r>
              <a:rPr lang="en-US" sz="1250" b="1" dirty="0">
                <a:solidFill>
                  <a:srgbClr val="000000"/>
                </a:solidFill>
                <a:latin typeface="Inter Bold" pitchFamily="34" charset="0"/>
                <a:ea typeface="Inter Bold" pitchFamily="34" charset="-122"/>
                <a:cs typeface="Inter Bold" pitchFamily="34" charset="-120"/>
              </a:rPr>
              <a:t>The plain-language policy</a:t>
            </a:r>
            <a:endParaRPr lang="en-US" sz="1250" dirty="0"/>
          </a:p>
        </p:txBody>
      </p:sp>
      <p:sp>
        <p:nvSpPr>
          <p:cNvPr id="10" name="Shape 8"/>
          <p:cNvSpPr/>
          <p:nvPr/>
        </p:nvSpPr>
        <p:spPr>
          <a:xfrm>
            <a:off x="4736157" y="1709812"/>
            <a:ext cx="1917353" cy="1807071"/>
          </a:xfrm>
          <a:prstGeom prst="roundRect">
            <a:avLst>
              <a:gd name="adj" fmla="val 3038"/>
            </a:avLst>
          </a:prstGeom>
          <a:solidFill>
            <a:srgbClr val="DADBF1"/>
          </a:solidFill>
          <a:ln w="4763">
            <a:solidFill>
              <a:srgbClr val="C0C1D7"/>
            </a:solidFill>
            <a:prstDash val="solid"/>
          </a:ln>
        </p:spPr>
      </p:sp>
      <p:sp>
        <p:nvSpPr>
          <p:cNvPr id="11" name="Text 9"/>
          <p:cNvSpPr/>
          <p:nvPr/>
        </p:nvSpPr>
        <p:spPr>
          <a:xfrm>
            <a:off x="4871591" y="1845246"/>
            <a:ext cx="1646486" cy="408236"/>
          </a:xfrm>
          <a:prstGeom prst="rect">
            <a:avLst/>
          </a:prstGeom>
          <a:noFill/>
          <a:ln/>
        </p:spPr>
        <p:txBody>
          <a:bodyPr wrap="square" lIns="0" tIns="0" rIns="0" bIns="0" rtlCol="0" anchor="t"/>
          <a:lstStyle/>
          <a:p>
            <a:pPr algn="l" indent="0" marL="0">
              <a:lnSpc>
                <a:spcPts val="1600"/>
              </a:lnSpc>
              <a:buNone/>
            </a:pPr>
            <a:r>
              <a:rPr lang="en-US" sz="1250" b="1" dirty="0">
                <a:solidFill>
                  <a:srgbClr val="272525"/>
                </a:solidFill>
                <a:latin typeface="Inter Bold" pitchFamily="34" charset="0"/>
                <a:ea typeface="Inter Bold" pitchFamily="34" charset="-122"/>
                <a:cs typeface="Inter Bold" pitchFamily="34" charset="-120"/>
              </a:rPr>
              <a:t>No company files on personal phones</a:t>
            </a:r>
            <a:endParaRPr lang="en-US" sz="1250" dirty="0"/>
          </a:p>
        </p:txBody>
      </p:sp>
      <p:sp>
        <p:nvSpPr>
          <p:cNvPr id="12" name="Text 10"/>
          <p:cNvSpPr/>
          <p:nvPr/>
        </p:nvSpPr>
        <p:spPr>
          <a:xfrm>
            <a:off x="4871591" y="2373957"/>
            <a:ext cx="1646486" cy="1004218"/>
          </a:xfrm>
          <a:prstGeom prst="rect">
            <a:avLst/>
          </a:prstGeom>
          <a:noFill/>
          <a:ln/>
        </p:spPr>
        <p:txBody>
          <a:bodyPr wrap="squar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This includes screenshots, PDFs forwarded from company email, or files downloaded via mobile browser.</a:t>
            </a:r>
            <a:endParaRPr lang="en-US" sz="1000" dirty="0"/>
          </a:p>
        </p:txBody>
      </p:sp>
      <p:sp>
        <p:nvSpPr>
          <p:cNvPr id="13" name="Shape 11"/>
          <p:cNvSpPr/>
          <p:nvPr/>
        </p:nvSpPr>
        <p:spPr>
          <a:xfrm>
            <a:off x="6773987" y="1709812"/>
            <a:ext cx="1917427" cy="1807071"/>
          </a:xfrm>
          <a:prstGeom prst="roundRect">
            <a:avLst>
              <a:gd name="adj" fmla="val 3038"/>
            </a:avLst>
          </a:prstGeom>
          <a:solidFill>
            <a:srgbClr val="DADBF1"/>
          </a:solidFill>
          <a:ln w="4763">
            <a:solidFill>
              <a:srgbClr val="C0C1D7"/>
            </a:solidFill>
            <a:prstDash val="solid"/>
          </a:ln>
        </p:spPr>
      </p:sp>
      <p:sp>
        <p:nvSpPr>
          <p:cNvPr id="14" name="Text 12"/>
          <p:cNvSpPr/>
          <p:nvPr/>
        </p:nvSpPr>
        <p:spPr>
          <a:xfrm>
            <a:off x="6909420" y="1845246"/>
            <a:ext cx="1646560" cy="612353"/>
          </a:xfrm>
          <a:prstGeom prst="rect">
            <a:avLst/>
          </a:prstGeom>
          <a:noFill/>
          <a:ln/>
        </p:spPr>
        <p:txBody>
          <a:bodyPr wrap="square" lIns="0" tIns="0" rIns="0" bIns="0" rtlCol="0" anchor="t"/>
          <a:lstStyle/>
          <a:p>
            <a:pPr algn="l" indent="0" marL="0">
              <a:lnSpc>
                <a:spcPts val="1600"/>
              </a:lnSpc>
              <a:buNone/>
            </a:pPr>
            <a:r>
              <a:rPr lang="en-US" sz="1250" b="1" dirty="0">
                <a:solidFill>
                  <a:srgbClr val="272525"/>
                </a:solidFill>
                <a:latin typeface="Inter Bold" pitchFamily="34" charset="0"/>
                <a:ea typeface="Inter Bold" pitchFamily="34" charset="-122"/>
                <a:cs typeface="Inter Bold" pitchFamily="34" charset="-120"/>
              </a:rPr>
              <a:t>No company email on personal mail apps</a:t>
            </a:r>
            <a:endParaRPr lang="en-US" sz="1250" dirty="0"/>
          </a:p>
        </p:txBody>
      </p:sp>
      <p:sp>
        <p:nvSpPr>
          <p:cNvPr id="15" name="Text 13"/>
          <p:cNvSpPr/>
          <p:nvPr/>
        </p:nvSpPr>
        <p:spPr>
          <a:xfrm>
            <a:off x="6909420" y="2578075"/>
            <a:ext cx="1646560" cy="803374"/>
          </a:xfrm>
          <a:prstGeom prst="rect">
            <a:avLst/>
          </a:prstGeom>
          <a:noFill/>
          <a:ln/>
        </p:spPr>
        <p:txBody>
          <a:bodyPr wrap="squar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Adding your work account to Gmail or Apple Mail on a personal device is not permitted.</a:t>
            </a:r>
            <a:endParaRPr lang="en-US" sz="1000" dirty="0"/>
          </a:p>
        </p:txBody>
      </p:sp>
      <p:sp>
        <p:nvSpPr>
          <p:cNvPr id="16" name="Shape 14"/>
          <p:cNvSpPr/>
          <p:nvPr/>
        </p:nvSpPr>
        <p:spPr>
          <a:xfrm>
            <a:off x="4736157" y="3637359"/>
            <a:ext cx="3955256" cy="997148"/>
          </a:xfrm>
          <a:prstGeom prst="roundRect">
            <a:avLst>
              <a:gd name="adj" fmla="val 5505"/>
            </a:avLst>
          </a:prstGeom>
          <a:solidFill>
            <a:srgbClr val="DADBF1"/>
          </a:solidFill>
          <a:ln w="4763">
            <a:solidFill>
              <a:srgbClr val="C0C1D7"/>
            </a:solidFill>
            <a:prstDash val="solid"/>
          </a:ln>
        </p:spPr>
      </p:sp>
      <p:sp>
        <p:nvSpPr>
          <p:cNvPr id="17" name="Text 15"/>
          <p:cNvSpPr/>
          <p:nvPr/>
        </p:nvSpPr>
        <p:spPr>
          <a:xfrm>
            <a:off x="4871591" y="3772793"/>
            <a:ext cx="3515767" cy="204118"/>
          </a:xfrm>
          <a:prstGeom prst="rect">
            <a:avLst/>
          </a:prstGeom>
          <a:noFill/>
          <a:ln/>
        </p:spPr>
        <p:txBody>
          <a:bodyPr wrap="none" lIns="0" tIns="0" rIns="0" bIns="0" rtlCol="0" anchor="t"/>
          <a:lstStyle/>
          <a:p>
            <a:pPr algn="l" indent="0" marL="0">
              <a:lnSpc>
                <a:spcPts val="1600"/>
              </a:lnSpc>
              <a:buNone/>
            </a:pPr>
            <a:r>
              <a:rPr lang="en-US" sz="1250" b="1" dirty="0">
                <a:solidFill>
                  <a:srgbClr val="272525"/>
                </a:solidFill>
                <a:latin typeface="Inter Bold" pitchFamily="34" charset="0"/>
                <a:ea typeface="Inter Bold" pitchFamily="34" charset="-122"/>
                <a:cs typeface="Inter Bold" pitchFamily="34" charset="-120"/>
              </a:rPr>
              <a:t>Company-issued devices for company work</a:t>
            </a:r>
            <a:endParaRPr lang="en-US" sz="1250" dirty="0"/>
          </a:p>
        </p:txBody>
      </p:sp>
      <p:sp>
        <p:nvSpPr>
          <p:cNvPr id="18" name="Text 16"/>
          <p:cNvSpPr/>
          <p:nvPr/>
        </p:nvSpPr>
        <p:spPr>
          <a:xfrm>
            <a:off x="4871591" y="4097387"/>
            <a:ext cx="3684389" cy="401687"/>
          </a:xfrm>
          <a:prstGeom prst="rect">
            <a:avLst/>
          </a:prstGeom>
          <a:noFill/>
          <a:ln/>
        </p:spPr>
        <p:txBody>
          <a:bodyPr wrap="square" lIns="0" tIns="0" rIns="0" bIns="0" rtlCol="0" anchor="t"/>
          <a:lstStyle/>
          <a:p>
            <a:pPr algn="l" indent="0" marL="0">
              <a:lnSpc>
                <a:spcPts val="1550"/>
              </a:lnSpc>
              <a:buNone/>
            </a:pPr>
            <a:r>
              <a:rPr lang="en-US" sz="1000" dirty="0">
                <a:solidFill>
                  <a:srgbClr val="272525"/>
                </a:solidFill>
                <a:latin typeface="Inter" pitchFamily="34" charset="0"/>
                <a:ea typeface="Inter" pitchFamily="34" charset="-122"/>
                <a:cs typeface="Inter" pitchFamily="34" charset="-120"/>
              </a:rPr>
              <a:t>If you need remote access, speak to the IT-of-one. There is a right way to set it up.</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449610" y="446336"/>
            <a:ext cx="1457548" cy="233660"/>
          </a:xfrm>
          <a:prstGeom prst="roundRect">
            <a:avLst>
              <a:gd name="adj" fmla="val 18475"/>
            </a:avLst>
          </a:prstGeom>
          <a:solidFill>
            <a:srgbClr val="DADBF1"/>
          </a:solidFill>
          <a:ln/>
        </p:spPr>
      </p:sp>
      <p:sp>
        <p:nvSpPr>
          <p:cNvPr id="3" name="Text 1"/>
          <p:cNvSpPr/>
          <p:nvPr/>
        </p:nvSpPr>
        <p:spPr>
          <a:xfrm>
            <a:off x="526628" y="484808"/>
            <a:ext cx="1303511" cy="156716"/>
          </a:xfrm>
          <a:prstGeom prst="rect">
            <a:avLst/>
          </a:prstGeom>
          <a:noFill/>
          <a:ln/>
        </p:spPr>
        <p:txBody>
          <a:bodyPr wrap="none" lIns="0" tIns="0" rIns="0" bIns="0" rtlCol="0" anchor="t"/>
          <a:lstStyle/>
          <a:p>
            <a:pPr algn="l" indent="0" marL="0">
              <a:lnSpc>
                <a:spcPts val="1200"/>
              </a:lnSpc>
              <a:buNone/>
            </a:pPr>
            <a:r>
              <a:rPr lang="en-US" sz="800" dirty="0">
                <a:solidFill>
                  <a:srgbClr val="272525"/>
                </a:solidFill>
                <a:latin typeface="Inter" pitchFamily="34" charset="0"/>
                <a:ea typeface="Inter" pitchFamily="34" charset="-122"/>
                <a:cs typeface="Inter" pitchFamily="34" charset="-120"/>
              </a:rPr>
              <a:t>WHEN MISTAKES HAPPEN</a:t>
            </a:r>
            <a:endParaRPr lang="en-US" sz="800" dirty="0"/>
          </a:p>
        </p:txBody>
      </p:sp>
      <p:sp>
        <p:nvSpPr>
          <p:cNvPr id="4" name="Text 2"/>
          <p:cNvSpPr/>
          <p:nvPr/>
        </p:nvSpPr>
        <p:spPr>
          <a:xfrm>
            <a:off x="449610" y="726504"/>
            <a:ext cx="3211860" cy="401464"/>
          </a:xfrm>
          <a:prstGeom prst="rect">
            <a:avLst/>
          </a:prstGeom>
          <a:noFill/>
          <a:ln/>
        </p:spPr>
        <p:txBody>
          <a:bodyPr wrap="none" lIns="0" tIns="0" rIns="0" bIns="0" rtlCol="0" anchor="t"/>
          <a:lstStyle/>
          <a:p>
            <a:pPr algn="l" indent="0" marL="0">
              <a:lnSpc>
                <a:spcPts val="3150"/>
              </a:lnSpc>
              <a:buNone/>
            </a:pPr>
            <a:r>
              <a:rPr lang="en-US" sz="2500" b="1" dirty="0">
                <a:solidFill>
                  <a:srgbClr val="000000"/>
                </a:solidFill>
                <a:latin typeface="Inter Bold" pitchFamily="34" charset="0"/>
                <a:ea typeface="Inter Bold" pitchFamily="34" charset="-122"/>
                <a:cs typeface="Inter Bold" pitchFamily="34" charset="-120"/>
              </a:rPr>
              <a:t>4 steps to recover.</a:t>
            </a:r>
            <a:endParaRPr lang="en-US" sz="2500" dirty="0"/>
          </a:p>
        </p:txBody>
      </p:sp>
      <p:sp>
        <p:nvSpPr>
          <p:cNvPr id="5" name="Text 3"/>
          <p:cNvSpPr/>
          <p:nvPr/>
        </p:nvSpPr>
        <p:spPr>
          <a:xfrm>
            <a:off x="449610" y="1302544"/>
            <a:ext cx="8244780" cy="195932"/>
          </a:xfrm>
          <a:prstGeom prst="rect">
            <a:avLst/>
          </a:prstGeom>
          <a:noFill/>
          <a:ln/>
        </p:spPr>
        <p:txBody>
          <a:bodyPr wrap="non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Mistakes happen. The damage is almost always determined by how quickly and honestly they are reported — not by the mistake itself.</a:t>
            </a:r>
            <a:endParaRPr lang="en-US" sz="1000" dirty="0"/>
          </a:p>
        </p:txBody>
      </p:sp>
      <p:sp>
        <p:nvSpPr>
          <p:cNvPr id="6" name="Text 4"/>
          <p:cNvSpPr/>
          <p:nvPr/>
        </p:nvSpPr>
        <p:spPr>
          <a:xfrm>
            <a:off x="449610" y="1629445"/>
            <a:ext cx="256952" cy="160586"/>
          </a:xfrm>
          <a:prstGeom prst="rect">
            <a:avLst/>
          </a:prstGeom>
          <a:noFill/>
          <a:ln/>
        </p:spPr>
        <p:txBody>
          <a:bodyPr wrap="none" lIns="0" tIns="0" rIns="0" bIns="0" rtlCol="0" anchor="ctr"/>
          <a:lstStyle/>
          <a:p>
            <a:pPr algn="l" indent="0" marL="0">
              <a:lnSpc>
                <a:spcPts val="1500"/>
              </a:lnSpc>
              <a:buNone/>
            </a:pPr>
            <a:r>
              <a:rPr lang="en-US" sz="1000" dirty="0">
                <a:solidFill>
                  <a:srgbClr val="272525"/>
                </a:solidFill>
                <a:latin typeface="Inter Light" pitchFamily="34" charset="0"/>
                <a:ea typeface="Inter Light" pitchFamily="34" charset="-122"/>
                <a:cs typeface="Inter Light" pitchFamily="34" charset="-120"/>
              </a:rPr>
              <a:t>01</a:t>
            </a:r>
            <a:endParaRPr lang="en-US" sz="1000" dirty="0"/>
          </a:p>
        </p:txBody>
      </p:sp>
      <p:sp>
        <p:nvSpPr>
          <p:cNvPr id="7" name="Shape 5"/>
          <p:cNvSpPr/>
          <p:nvPr/>
        </p:nvSpPr>
        <p:spPr>
          <a:xfrm>
            <a:off x="449610" y="1833488"/>
            <a:ext cx="4064198" cy="14288"/>
          </a:xfrm>
          <a:prstGeom prst="rect">
            <a:avLst/>
          </a:prstGeom>
          <a:solidFill>
            <a:srgbClr val="4950BC"/>
          </a:solidFill>
          <a:ln/>
        </p:spPr>
      </p:sp>
      <p:sp>
        <p:nvSpPr>
          <p:cNvPr id="8" name="Text 6"/>
          <p:cNvSpPr/>
          <p:nvPr/>
        </p:nvSpPr>
        <p:spPr>
          <a:xfrm>
            <a:off x="449610" y="1926282"/>
            <a:ext cx="1605930" cy="200695"/>
          </a:xfrm>
          <a:prstGeom prst="rect">
            <a:avLst/>
          </a:prstGeom>
          <a:noFill/>
          <a:ln/>
        </p:spPr>
        <p:txBody>
          <a:bodyPr wrap="none" lIns="0" tIns="0" rIns="0" bIns="0" rtlCol="0" anchor="t"/>
          <a:lstStyle/>
          <a:p>
            <a:pPr algn="l" indent="0" marL="0">
              <a:lnSpc>
                <a:spcPts val="1550"/>
              </a:lnSpc>
              <a:buNone/>
            </a:pPr>
            <a:r>
              <a:rPr lang="en-US" sz="1250" b="1" dirty="0">
                <a:solidFill>
                  <a:srgbClr val="272525"/>
                </a:solidFill>
                <a:latin typeface="Inter Bold" pitchFamily="34" charset="0"/>
                <a:ea typeface="Inter Bold" pitchFamily="34" charset="-122"/>
                <a:cs typeface="Inter Bold" pitchFamily="34" charset="-120"/>
              </a:rPr>
              <a:t>Pause</a:t>
            </a:r>
            <a:endParaRPr lang="en-US" sz="1250" dirty="0"/>
          </a:p>
        </p:txBody>
      </p:sp>
      <p:sp>
        <p:nvSpPr>
          <p:cNvPr id="9" name="Text 7"/>
          <p:cNvSpPr/>
          <p:nvPr/>
        </p:nvSpPr>
        <p:spPr>
          <a:xfrm>
            <a:off x="449610" y="2196778"/>
            <a:ext cx="4064198" cy="391864"/>
          </a:xfrm>
          <a:prstGeom prst="rect">
            <a:avLst/>
          </a:prstGeom>
          <a:noFill/>
          <a:ln/>
        </p:spPr>
        <p:txBody>
          <a:bodyPr wrap="squar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Stop what you are doing. Do not try to undo, delete, or recall the file yet. Further actions without guidance can make things worse.</a:t>
            </a:r>
            <a:endParaRPr lang="en-US" sz="1000" dirty="0"/>
          </a:p>
        </p:txBody>
      </p:sp>
      <p:sp>
        <p:nvSpPr>
          <p:cNvPr id="10" name="Text 8"/>
          <p:cNvSpPr/>
          <p:nvPr/>
        </p:nvSpPr>
        <p:spPr>
          <a:xfrm>
            <a:off x="4630192" y="1629445"/>
            <a:ext cx="256952" cy="160586"/>
          </a:xfrm>
          <a:prstGeom prst="rect">
            <a:avLst/>
          </a:prstGeom>
          <a:noFill/>
          <a:ln/>
        </p:spPr>
        <p:txBody>
          <a:bodyPr wrap="none" lIns="0" tIns="0" rIns="0" bIns="0" rtlCol="0" anchor="ctr"/>
          <a:lstStyle/>
          <a:p>
            <a:pPr algn="l" indent="0" marL="0">
              <a:lnSpc>
                <a:spcPts val="1500"/>
              </a:lnSpc>
              <a:buNone/>
            </a:pPr>
            <a:r>
              <a:rPr lang="en-US" sz="1000" dirty="0">
                <a:solidFill>
                  <a:srgbClr val="272525"/>
                </a:solidFill>
                <a:latin typeface="Inter Light" pitchFamily="34" charset="0"/>
                <a:ea typeface="Inter Light" pitchFamily="34" charset="-122"/>
                <a:cs typeface="Inter Light" pitchFamily="34" charset="-120"/>
              </a:rPr>
              <a:t>02</a:t>
            </a:r>
            <a:endParaRPr lang="en-US" sz="1000" dirty="0"/>
          </a:p>
        </p:txBody>
      </p:sp>
      <p:sp>
        <p:nvSpPr>
          <p:cNvPr id="11" name="Shape 9"/>
          <p:cNvSpPr/>
          <p:nvPr/>
        </p:nvSpPr>
        <p:spPr>
          <a:xfrm>
            <a:off x="4630192" y="1833488"/>
            <a:ext cx="4064198" cy="14288"/>
          </a:xfrm>
          <a:prstGeom prst="rect">
            <a:avLst/>
          </a:prstGeom>
          <a:solidFill>
            <a:srgbClr val="4950BC"/>
          </a:solidFill>
          <a:ln/>
        </p:spPr>
      </p:sp>
      <p:sp>
        <p:nvSpPr>
          <p:cNvPr id="12" name="Text 10"/>
          <p:cNvSpPr/>
          <p:nvPr/>
        </p:nvSpPr>
        <p:spPr>
          <a:xfrm>
            <a:off x="4630192" y="1926282"/>
            <a:ext cx="1605930" cy="200695"/>
          </a:xfrm>
          <a:prstGeom prst="rect">
            <a:avLst/>
          </a:prstGeom>
          <a:noFill/>
          <a:ln/>
        </p:spPr>
        <p:txBody>
          <a:bodyPr wrap="none" lIns="0" tIns="0" rIns="0" bIns="0" rtlCol="0" anchor="t"/>
          <a:lstStyle/>
          <a:p>
            <a:pPr algn="l" indent="0" marL="0">
              <a:lnSpc>
                <a:spcPts val="1550"/>
              </a:lnSpc>
              <a:buNone/>
            </a:pPr>
            <a:r>
              <a:rPr lang="en-US" sz="1250" b="1" dirty="0">
                <a:solidFill>
                  <a:srgbClr val="272525"/>
                </a:solidFill>
                <a:latin typeface="Inter Bold" pitchFamily="34" charset="0"/>
                <a:ea typeface="Inter Bold" pitchFamily="34" charset="-122"/>
                <a:cs typeface="Inter Bold" pitchFamily="34" charset="-120"/>
              </a:rPr>
              <a:t>Tell your manager</a:t>
            </a:r>
            <a:endParaRPr lang="en-US" sz="1250" dirty="0"/>
          </a:p>
        </p:txBody>
      </p:sp>
      <p:sp>
        <p:nvSpPr>
          <p:cNvPr id="13" name="Text 11"/>
          <p:cNvSpPr/>
          <p:nvPr/>
        </p:nvSpPr>
        <p:spPr>
          <a:xfrm>
            <a:off x="4630192" y="2196778"/>
            <a:ext cx="4064198" cy="391864"/>
          </a:xfrm>
          <a:prstGeom prst="rect">
            <a:avLst/>
          </a:prstGeom>
          <a:noFill/>
          <a:ln/>
        </p:spPr>
        <p:txBody>
          <a:bodyPr wrap="squar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Within the same working day. A brief message is enough to start: what happened, what file, roughly when. Details can follow.</a:t>
            </a:r>
            <a:endParaRPr lang="en-US" sz="1000" dirty="0"/>
          </a:p>
        </p:txBody>
      </p:sp>
      <p:sp>
        <p:nvSpPr>
          <p:cNvPr id="14" name="Text 12"/>
          <p:cNvSpPr/>
          <p:nvPr/>
        </p:nvSpPr>
        <p:spPr>
          <a:xfrm>
            <a:off x="449610" y="2801317"/>
            <a:ext cx="256952" cy="160586"/>
          </a:xfrm>
          <a:prstGeom prst="rect">
            <a:avLst/>
          </a:prstGeom>
          <a:noFill/>
          <a:ln/>
        </p:spPr>
        <p:txBody>
          <a:bodyPr wrap="none" lIns="0" tIns="0" rIns="0" bIns="0" rtlCol="0" anchor="ctr"/>
          <a:lstStyle/>
          <a:p>
            <a:pPr algn="l" indent="0" marL="0">
              <a:lnSpc>
                <a:spcPts val="1500"/>
              </a:lnSpc>
              <a:buNone/>
            </a:pPr>
            <a:r>
              <a:rPr lang="en-US" sz="1000" dirty="0">
                <a:solidFill>
                  <a:srgbClr val="272525"/>
                </a:solidFill>
                <a:latin typeface="Inter Light" pitchFamily="34" charset="0"/>
                <a:ea typeface="Inter Light" pitchFamily="34" charset="-122"/>
                <a:cs typeface="Inter Light" pitchFamily="34" charset="-120"/>
              </a:rPr>
              <a:t>03</a:t>
            </a:r>
            <a:endParaRPr lang="en-US" sz="1000" dirty="0"/>
          </a:p>
        </p:txBody>
      </p:sp>
      <p:sp>
        <p:nvSpPr>
          <p:cNvPr id="15" name="Shape 13"/>
          <p:cNvSpPr/>
          <p:nvPr/>
        </p:nvSpPr>
        <p:spPr>
          <a:xfrm>
            <a:off x="449610" y="3005361"/>
            <a:ext cx="4064198" cy="14288"/>
          </a:xfrm>
          <a:prstGeom prst="rect">
            <a:avLst/>
          </a:prstGeom>
          <a:solidFill>
            <a:srgbClr val="4950BC"/>
          </a:solidFill>
          <a:ln/>
        </p:spPr>
      </p:sp>
      <p:sp>
        <p:nvSpPr>
          <p:cNvPr id="16" name="Text 14"/>
          <p:cNvSpPr/>
          <p:nvPr/>
        </p:nvSpPr>
        <p:spPr>
          <a:xfrm>
            <a:off x="449610" y="3098155"/>
            <a:ext cx="2062683" cy="200695"/>
          </a:xfrm>
          <a:prstGeom prst="rect">
            <a:avLst/>
          </a:prstGeom>
          <a:noFill/>
          <a:ln/>
        </p:spPr>
        <p:txBody>
          <a:bodyPr wrap="none" lIns="0" tIns="0" rIns="0" bIns="0" rtlCol="0" anchor="t"/>
          <a:lstStyle/>
          <a:p>
            <a:pPr algn="l" indent="0" marL="0">
              <a:lnSpc>
                <a:spcPts val="1550"/>
              </a:lnSpc>
              <a:buNone/>
            </a:pPr>
            <a:r>
              <a:rPr lang="en-US" sz="1250" b="1" dirty="0">
                <a:solidFill>
                  <a:srgbClr val="272525"/>
                </a:solidFill>
                <a:latin typeface="Inter Bold" pitchFamily="34" charset="0"/>
                <a:ea typeface="Inter Bold" pitchFamily="34" charset="-122"/>
                <a:cs typeface="Inter Bold" pitchFamily="34" charset="-120"/>
              </a:rPr>
              <a:t>Document what happened</a:t>
            </a:r>
            <a:endParaRPr lang="en-US" sz="1250" dirty="0"/>
          </a:p>
        </p:txBody>
      </p:sp>
      <p:sp>
        <p:nvSpPr>
          <p:cNvPr id="17" name="Text 15"/>
          <p:cNvSpPr/>
          <p:nvPr/>
        </p:nvSpPr>
        <p:spPr>
          <a:xfrm>
            <a:off x="449610" y="3368650"/>
            <a:ext cx="4064198" cy="587797"/>
          </a:xfrm>
          <a:prstGeom prst="rect">
            <a:avLst/>
          </a:prstGeom>
          <a:noFill/>
          <a:ln/>
        </p:spPr>
        <p:txBody>
          <a:bodyPr wrap="squar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Write it down while it is fresh. What file. Where it went. When. From which device or account. This note is not for punishment — it is for containment.</a:t>
            </a:r>
            <a:endParaRPr lang="en-US" sz="1000" dirty="0"/>
          </a:p>
        </p:txBody>
      </p:sp>
      <p:sp>
        <p:nvSpPr>
          <p:cNvPr id="18" name="Text 16"/>
          <p:cNvSpPr/>
          <p:nvPr/>
        </p:nvSpPr>
        <p:spPr>
          <a:xfrm>
            <a:off x="4630192" y="2801317"/>
            <a:ext cx="256952" cy="160586"/>
          </a:xfrm>
          <a:prstGeom prst="rect">
            <a:avLst/>
          </a:prstGeom>
          <a:noFill/>
          <a:ln/>
        </p:spPr>
        <p:txBody>
          <a:bodyPr wrap="none" lIns="0" tIns="0" rIns="0" bIns="0" rtlCol="0" anchor="ctr"/>
          <a:lstStyle/>
          <a:p>
            <a:pPr algn="l" indent="0" marL="0">
              <a:lnSpc>
                <a:spcPts val="1500"/>
              </a:lnSpc>
              <a:buNone/>
            </a:pPr>
            <a:r>
              <a:rPr lang="en-US" sz="1000" dirty="0">
                <a:solidFill>
                  <a:srgbClr val="272525"/>
                </a:solidFill>
                <a:latin typeface="Inter Light" pitchFamily="34" charset="0"/>
                <a:ea typeface="Inter Light" pitchFamily="34" charset="-122"/>
                <a:cs typeface="Inter Light" pitchFamily="34" charset="-120"/>
              </a:rPr>
              <a:t>04</a:t>
            </a:r>
            <a:endParaRPr lang="en-US" sz="1000" dirty="0"/>
          </a:p>
        </p:txBody>
      </p:sp>
      <p:sp>
        <p:nvSpPr>
          <p:cNvPr id="19" name="Shape 17"/>
          <p:cNvSpPr/>
          <p:nvPr/>
        </p:nvSpPr>
        <p:spPr>
          <a:xfrm>
            <a:off x="4630192" y="3005361"/>
            <a:ext cx="4064198" cy="14288"/>
          </a:xfrm>
          <a:prstGeom prst="rect">
            <a:avLst/>
          </a:prstGeom>
          <a:solidFill>
            <a:srgbClr val="4950BC"/>
          </a:solidFill>
          <a:ln/>
        </p:spPr>
      </p:sp>
      <p:sp>
        <p:nvSpPr>
          <p:cNvPr id="20" name="Text 18"/>
          <p:cNvSpPr/>
          <p:nvPr/>
        </p:nvSpPr>
        <p:spPr>
          <a:xfrm>
            <a:off x="4630192" y="3098155"/>
            <a:ext cx="1605930" cy="200695"/>
          </a:xfrm>
          <a:prstGeom prst="rect">
            <a:avLst/>
          </a:prstGeom>
          <a:noFill/>
          <a:ln/>
        </p:spPr>
        <p:txBody>
          <a:bodyPr wrap="none" lIns="0" tIns="0" rIns="0" bIns="0" rtlCol="0" anchor="t"/>
          <a:lstStyle/>
          <a:p>
            <a:pPr algn="l" indent="0" marL="0">
              <a:lnSpc>
                <a:spcPts val="1550"/>
              </a:lnSpc>
              <a:buNone/>
            </a:pPr>
            <a:r>
              <a:rPr lang="en-US" sz="1250" b="1" dirty="0">
                <a:solidFill>
                  <a:srgbClr val="272525"/>
                </a:solidFill>
                <a:latin typeface="Inter Bold" pitchFamily="34" charset="0"/>
                <a:ea typeface="Inter Bold" pitchFamily="34" charset="-122"/>
                <a:cs typeface="Inter Bold" pitchFamily="34" charset="-120"/>
              </a:rPr>
              <a:t>Wait for guidance</a:t>
            </a:r>
            <a:endParaRPr lang="en-US" sz="1250" dirty="0"/>
          </a:p>
        </p:txBody>
      </p:sp>
      <p:sp>
        <p:nvSpPr>
          <p:cNvPr id="21" name="Text 19"/>
          <p:cNvSpPr/>
          <p:nvPr/>
        </p:nvSpPr>
        <p:spPr>
          <a:xfrm>
            <a:off x="4630192" y="3368650"/>
            <a:ext cx="4064198" cy="587797"/>
          </a:xfrm>
          <a:prstGeom prst="rect">
            <a:avLst/>
          </a:prstGeom>
          <a:noFill/>
          <a:ln/>
        </p:spPr>
        <p:txBody>
          <a:bodyPr wrap="squar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Do not try to fix it alone. Leadership and IT will determine the right next step. Independent actions — like sending a recall request — can alert unintended recipients.</a:t>
            </a:r>
            <a:endParaRPr lang="en-US" sz="1000" dirty="0"/>
          </a:p>
        </p:txBody>
      </p:sp>
      <p:sp>
        <p:nvSpPr>
          <p:cNvPr id="22" name="Shape 20"/>
          <p:cNvSpPr/>
          <p:nvPr/>
        </p:nvSpPr>
        <p:spPr>
          <a:xfrm>
            <a:off x="449610" y="4183707"/>
            <a:ext cx="8244780" cy="513383"/>
          </a:xfrm>
          <a:prstGeom prst="roundRect">
            <a:avLst>
              <a:gd name="adj" fmla="val 10511"/>
            </a:avLst>
          </a:prstGeom>
          <a:solidFill>
            <a:srgbClr val="B6FCB8"/>
          </a:solidFill>
          <a:ln/>
        </p:spPr>
      </p:sp>
      <p:pic>
        <p:nvPicPr>
          <p:cNvPr id="23" name="Image 0" descr="preencoded.png">    </p:cNvPr>
          <p:cNvPicPr>
            <a:picLocks noChangeAspect="1"/>
          </p:cNvPicPr>
          <p:nvPr/>
        </p:nvPicPr>
        <p:blipFill>
          <a:blip r:embed="rId1"/>
          <a:stretch>
            <a:fillRect/>
          </a:stretch>
        </p:blipFill>
        <p:spPr>
          <a:xfrm>
            <a:off x="578048" y="4374654"/>
            <a:ext cx="160586" cy="128439"/>
          </a:xfrm>
          <a:prstGeom prst="rect">
            <a:avLst/>
          </a:prstGeom>
        </p:spPr>
      </p:pic>
      <p:sp>
        <p:nvSpPr>
          <p:cNvPr id="24" name="Text 21"/>
          <p:cNvSpPr/>
          <p:nvPr/>
        </p:nvSpPr>
        <p:spPr>
          <a:xfrm>
            <a:off x="867073" y="4332163"/>
            <a:ext cx="7698879" cy="195932"/>
          </a:xfrm>
          <a:prstGeom prst="rect">
            <a:avLst/>
          </a:prstGeom>
          <a:noFill/>
          <a:ln/>
        </p:spPr>
        <p:txBody>
          <a:bodyPr wrap="none" lIns="0" tIns="0" rIns="0" bIns="0" rtlCol="0" anchor="t"/>
          <a:lstStyle/>
          <a:p>
            <a:pPr algn="l" indent="0" marL="0">
              <a:lnSpc>
                <a:spcPts val="1500"/>
              </a:lnSpc>
              <a:buNone/>
            </a:pPr>
            <a:r>
              <a:rPr lang="en-US" sz="1000" b="1" dirty="0">
                <a:solidFill>
                  <a:srgbClr val="000000"/>
                </a:solidFill>
                <a:latin typeface="Inter" pitchFamily="34" charset="0"/>
                <a:ea typeface="Inter" pitchFamily="34" charset="-122"/>
                <a:cs typeface="Inter" pitchFamily="34" charset="-120"/>
              </a:rPr>
              <a:t>No penalty for honest mistakes. Real penalty for hiding them.</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480640" y="405780"/>
            <a:ext cx="1971601" cy="255240"/>
          </a:xfrm>
          <a:prstGeom prst="roundRect">
            <a:avLst>
              <a:gd name="adj" fmla="val 18079"/>
            </a:avLst>
          </a:prstGeom>
          <a:solidFill>
            <a:srgbClr val="DADBF1"/>
          </a:solidFill>
          <a:ln/>
        </p:spPr>
      </p:sp>
      <p:sp>
        <p:nvSpPr>
          <p:cNvPr id="3" name="Text 1"/>
          <p:cNvSpPr/>
          <p:nvPr/>
        </p:nvSpPr>
        <p:spPr>
          <a:xfrm>
            <a:off x="563017" y="446931"/>
            <a:ext cx="1806848" cy="172938"/>
          </a:xfrm>
          <a:prstGeom prst="rect">
            <a:avLst/>
          </a:prstGeom>
          <a:noFill/>
          <a:ln/>
        </p:spPr>
        <p:txBody>
          <a:bodyPr wrap="none" lIns="0" tIns="0" rIns="0" bIns="0" rtlCol="0" anchor="t"/>
          <a:lstStyle/>
          <a:p>
            <a:pPr algn="l" indent="0" marL="0">
              <a:lnSpc>
                <a:spcPts val="1350"/>
              </a:lnSpc>
              <a:buNone/>
            </a:pPr>
            <a:r>
              <a:rPr lang="en-US" sz="850" dirty="0">
                <a:solidFill>
                  <a:srgbClr val="272525"/>
                </a:solidFill>
                <a:latin typeface="Inter" pitchFamily="34" charset="0"/>
                <a:ea typeface="Inter" pitchFamily="34" charset="-122"/>
                <a:cs typeface="Inter" pitchFamily="34" charset="-120"/>
              </a:rPr>
              <a:t>WHEN YOU SPOT SOMEONE ELSE</a:t>
            </a:r>
            <a:endParaRPr lang="en-US" sz="850" dirty="0"/>
          </a:p>
        </p:txBody>
      </p:sp>
      <p:sp>
        <p:nvSpPr>
          <p:cNvPr id="4" name="Text 2"/>
          <p:cNvSpPr/>
          <p:nvPr/>
        </p:nvSpPr>
        <p:spPr>
          <a:xfrm>
            <a:off x="480640" y="714226"/>
            <a:ext cx="3433390" cy="429146"/>
          </a:xfrm>
          <a:prstGeom prst="rect">
            <a:avLst/>
          </a:prstGeom>
          <a:noFill/>
          <a:ln/>
        </p:spPr>
        <p:txBody>
          <a:bodyPr wrap="none" lIns="0" tIns="0" rIns="0" bIns="0" rtlCol="0" anchor="t"/>
          <a:lstStyle/>
          <a:p>
            <a:pPr algn="l" indent="0" marL="0">
              <a:lnSpc>
                <a:spcPts val="3350"/>
              </a:lnSpc>
              <a:buNone/>
            </a:pPr>
            <a:r>
              <a:rPr lang="en-US" sz="2700" b="1" dirty="0">
                <a:solidFill>
                  <a:srgbClr val="000000"/>
                </a:solidFill>
                <a:latin typeface="Inter Bold" pitchFamily="34" charset="0"/>
                <a:ea typeface="Inter Bold" pitchFamily="34" charset="-122"/>
                <a:cs typeface="Inter Bold" pitchFamily="34" charset="-120"/>
              </a:rPr>
              <a:t>3 steps to report.</a:t>
            </a:r>
            <a:endParaRPr lang="en-US" sz="2700" dirty="0"/>
          </a:p>
        </p:txBody>
      </p:sp>
      <p:sp>
        <p:nvSpPr>
          <p:cNvPr id="5" name="Text 3"/>
          <p:cNvSpPr/>
          <p:nvPr/>
        </p:nvSpPr>
        <p:spPr>
          <a:xfrm>
            <a:off x="480640" y="1342876"/>
            <a:ext cx="8182719" cy="432643"/>
          </a:xfrm>
          <a:prstGeom prst="rect">
            <a:avLst/>
          </a:prstGeom>
          <a:noFill/>
          <a:ln/>
        </p:spPr>
        <p:txBody>
          <a:bodyPr wrap="square" lIns="0" tIns="0" rIns="0" bIns="0" rtlCol="0" anchor="t"/>
          <a:lstStyle/>
          <a:p>
            <a:pPr algn="l" indent="0" marL="0">
              <a:lnSpc>
                <a:spcPts val="1700"/>
              </a:lnSpc>
              <a:buNone/>
            </a:pPr>
            <a:r>
              <a:rPr lang="en-US" sz="1050" dirty="0">
                <a:solidFill>
                  <a:srgbClr val="272525"/>
                </a:solidFill>
                <a:latin typeface="Inter" pitchFamily="34" charset="0"/>
                <a:ea typeface="Inter" pitchFamily="34" charset="-122"/>
                <a:cs typeface="Inter" pitchFamily="34" charset="-120"/>
              </a:rPr>
              <a:t>You are not responsible for policing your colleagues. You are responsible for surfacing what you observe. Leadership handles the rest.</a:t>
            </a:r>
            <a:endParaRPr lang="en-US" sz="1050" dirty="0"/>
          </a:p>
        </p:txBody>
      </p:sp>
      <p:sp>
        <p:nvSpPr>
          <p:cNvPr id="6" name="Shape 4"/>
          <p:cNvSpPr/>
          <p:nvPr/>
        </p:nvSpPr>
        <p:spPr>
          <a:xfrm>
            <a:off x="480640" y="1925166"/>
            <a:ext cx="2638871" cy="1874565"/>
          </a:xfrm>
          <a:prstGeom prst="roundRect">
            <a:avLst>
              <a:gd name="adj" fmla="val 3077"/>
            </a:avLst>
          </a:prstGeom>
          <a:solidFill>
            <a:srgbClr val="DADBF1"/>
          </a:solidFill>
          <a:ln w="4763">
            <a:solidFill>
              <a:srgbClr val="C0C1D7"/>
            </a:solidFill>
            <a:prstDash val="solid"/>
          </a:ln>
        </p:spPr>
      </p:sp>
      <p:sp>
        <p:nvSpPr>
          <p:cNvPr id="7" name="Text 5"/>
          <p:cNvSpPr/>
          <p:nvPr/>
        </p:nvSpPr>
        <p:spPr>
          <a:xfrm>
            <a:off x="622697" y="2067223"/>
            <a:ext cx="1716658" cy="214536"/>
          </a:xfrm>
          <a:prstGeom prst="rect">
            <a:avLst/>
          </a:prstGeom>
          <a:noFill/>
          <a:ln/>
        </p:spPr>
        <p:txBody>
          <a:bodyPr wrap="none" lIns="0" tIns="0" rIns="0" bIns="0" rtlCol="0" anchor="t"/>
          <a:lstStyle/>
          <a:p>
            <a:pPr algn="l" indent="0" marL="0">
              <a:lnSpc>
                <a:spcPts val="1650"/>
              </a:lnSpc>
              <a:buNone/>
            </a:pPr>
            <a:r>
              <a:rPr lang="en-US" sz="1350" b="1" dirty="0">
                <a:solidFill>
                  <a:srgbClr val="272525"/>
                </a:solidFill>
                <a:latin typeface="Inter Bold" pitchFamily="34" charset="0"/>
                <a:ea typeface="Inter Bold" pitchFamily="34" charset="-122"/>
                <a:cs typeface="Inter Bold" pitchFamily="34" charset="-120"/>
              </a:rPr>
              <a:t>Step 1 — Capture</a:t>
            </a:r>
            <a:endParaRPr lang="en-US" sz="1350" dirty="0"/>
          </a:p>
        </p:txBody>
      </p:sp>
      <p:sp>
        <p:nvSpPr>
          <p:cNvPr id="8" name="Text 6"/>
          <p:cNvSpPr/>
          <p:nvPr/>
        </p:nvSpPr>
        <p:spPr>
          <a:xfrm>
            <a:off x="622697" y="2361530"/>
            <a:ext cx="2354759" cy="865287"/>
          </a:xfrm>
          <a:prstGeom prst="rect">
            <a:avLst/>
          </a:prstGeom>
          <a:noFill/>
          <a:ln/>
        </p:spPr>
        <p:txBody>
          <a:bodyPr wrap="square" lIns="0" tIns="0" rIns="0" bIns="0" rtlCol="0" anchor="t"/>
          <a:lstStyle/>
          <a:p>
            <a:pPr algn="l" indent="0" marL="0">
              <a:lnSpc>
                <a:spcPts val="1700"/>
              </a:lnSpc>
              <a:buNone/>
            </a:pPr>
            <a:r>
              <a:rPr lang="en-US" sz="1050" dirty="0">
                <a:solidFill>
                  <a:srgbClr val="272525"/>
                </a:solidFill>
                <a:latin typeface="Inter" pitchFamily="34" charset="0"/>
                <a:ea typeface="Inter" pitchFamily="34" charset="-122"/>
                <a:cs typeface="Inter" pitchFamily="34" charset="-120"/>
              </a:rPr>
              <a:t>Screenshot the screen, note the file name, or write down what you observed and when. Be specific. Vague reports are difficult to act on.</a:t>
            </a:r>
            <a:endParaRPr lang="en-US" sz="1050" dirty="0"/>
          </a:p>
        </p:txBody>
      </p:sp>
      <p:sp>
        <p:nvSpPr>
          <p:cNvPr id="9" name="Shape 7"/>
          <p:cNvSpPr/>
          <p:nvPr/>
        </p:nvSpPr>
        <p:spPr>
          <a:xfrm>
            <a:off x="3252490" y="1925166"/>
            <a:ext cx="2638946" cy="1874565"/>
          </a:xfrm>
          <a:prstGeom prst="roundRect">
            <a:avLst>
              <a:gd name="adj" fmla="val 3077"/>
            </a:avLst>
          </a:prstGeom>
          <a:solidFill>
            <a:srgbClr val="DADBF1"/>
          </a:solidFill>
          <a:ln w="4763">
            <a:solidFill>
              <a:srgbClr val="C0C1D7"/>
            </a:solidFill>
            <a:prstDash val="solid"/>
          </a:ln>
        </p:spPr>
      </p:sp>
      <p:sp>
        <p:nvSpPr>
          <p:cNvPr id="10" name="Text 8"/>
          <p:cNvSpPr/>
          <p:nvPr/>
        </p:nvSpPr>
        <p:spPr>
          <a:xfrm>
            <a:off x="3394546" y="2067223"/>
            <a:ext cx="2354833" cy="429071"/>
          </a:xfrm>
          <a:prstGeom prst="rect">
            <a:avLst/>
          </a:prstGeom>
          <a:noFill/>
          <a:ln/>
        </p:spPr>
        <p:txBody>
          <a:bodyPr wrap="square" lIns="0" tIns="0" rIns="0" bIns="0" rtlCol="0" anchor="t"/>
          <a:lstStyle/>
          <a:p>
            <a:pPr algn="l" indent="0" marL="0">
              <a:lnSpc>
                <a:spcPts val="1650"/>
              </a:lnSpc>
              <a:buNone/>
            </a:pPr>
            <a:r>
              <a:rPr lang="en-US" sz="1350" b="1" dirty="0">
                <a:solidFill>
                  <a:srgbClr val="272525"/>
                </a:solidFill>
                <a:latin typeface="Inter Bold" pitchFamily="34" charset="0"/>
                <a:ea typeface="Inter Bold" pitchFamily="34" charset="-122"/>
                <a:cs typeface="Inter Bold" pitchFamily="34" charset="-120"/>
              </a:rPr>
              <a:t>Step 2 — Message your manager</a:t>
            </a:r>
            <a:endParaRPr lang="en-US" sz="1350" dirty="0"/>
          </a:p>
        </p:txBody>
      </p:sp>
      <p:sp>
        <p:nvSpPr>
          <p:cNvPr id="11" name="Text 9"/>
          <p:cNvSpPr/>
          <p:nvPr/>
        </p:nvSpPr>
        <p:spPr>
          <a:xfrm>
            <a:off x="3394546" y="2576066"/>
            <a:ext cx="2354833" cy="1081608"/>
          </a:xfrm>
          <a:prstGeom prst="rect">
            <a:avLst/>
          </a:prstGeom>
          <a:noFill/>
          <a:ln/>
        </p:spPr>
        <p:txBody>
          <a:bodyPr wrap="square" lIns="0" tIns="0" rIns="0" bIns="0" rtlCol="0" anchor="t"/>
          <a:lstStyle/>
          <a:p>
            <a:pPr algn="l" indent="0" marL="0">
              <a:lnSpc>
                <a:spcPts val="1700"/>
              </a:lnSpc>
              <a:buNone/>
            </a:pPr>
            <a:r>
              <a:rPr lang="en-US" sz="1050" dirty="0">
                <a:solidFill>
                  <a:srgbClr val="272525"/>
                </a:solidFill>
                <a:latin typeface="Inter" pitchFamily="34" charset="0"/>
                <a:ea typeface="Inter" pitchFamily="34" charset="-122"/>
                <a:cs typeface="Inter" pitchFamily="34" charset="-120"/>
              </a:rPr>
              <a:t>Not the colleague. Not HR directly. Your immediate manager is the first step. If your manager is the subject of the concern, go to their manager or the CEO directly.</a:t>
            </a:r>
            <a:endParaRPr lang="en-US" sz="1050" dirty="0"/>
          </a:p>
        </p:txBody>
      </p:sp>
      <p:sp>
        <p:nvSpPr>
          <p:cNvPr id="12" name="Shape 10"/>
          <p:cNvSpPr/>
          <p:nvPr/>
        </p:nvSpPr>
        <p:spPr>
          <a:xfrm>
            <a:off x="6024414" y="1925166"/>
            <a:ext cx="2638946" cy="1874565"/>
          </a:xfrm>
          <a:prstGeom prst="roundRect">
            <a:avLst>
              <a:gd name="adj" fmla="val 3077"/>
            </a:avLst>
          </a:prstGeom>
          <a:solidFill>
            <a:srgbClr val="DADBF1"/>
          </a:solidFill>
          <a:ln w="4763">
            <a:solidFill>
              <a:srgbClr val="C0C1D7"/>
            </a:solidFill>
            <a:prstDash val="solid"/>
          </a:ln>
        </p:spPr>
      </p:sp>
      <p:sp>
        <p:nvSpPr>
          <p:cNvPr id="13" name="Text 11"/>
          <p:cNvSpPr/>
          <p:nvPr/>
        </p:nvSpPr>
        <p:spPr>
          <a:xfrm>
            <a:off x="6166470" y="2067223"/>
            <a:ext cx="1716658" cy="214536"/>
          </a:xfrm>
          <a:prstGeom prst="rect">
            <a:avLst/>
          </a:prstGeom>
          <a:noFill/>
          <a:ln/>
        </p:spPr>
        <p:txBody>
          <a:bodyPr wrap="none" lIns="0" tIns="0" rIns="0" bIns="0" rtlCol="0" anchor="t"/>
          <a:lstStyle/>
          <a:p>
            <a:pPr algn="l" indent="0" marL="0">
              <a:lnSpc>
                <a:spcPts val="1650"/>
              </a:lnSpc>
              <a:buNone/>
            </a:pPr>
            <a:r>
              <a:rPr lang="en-US" sz="1350" b="1" dirty="0">
                <a:solidFill>
                  <a:srgbClr val="272525"/>
                </a:solidFill>
                <a:latin typeface="Inter Bold" pitchFamily="34" charset="0"/>
                <a:ea typeface="Inter Bold" pitchFamily="34" charset="-122"/>
                <a:cs typeface="Inter Bold" pitchFamily="34" charset="-120"/>
              </a:rPr>
              <a:t>Step 3 — Step away</a:t>
            </a:r>
            <a:endParaRPr lang="en-US" sz="1350" dirty="0"/>
          </a:p>
        </p:txBody>
      </p:sp>
      <p:sp>
        <p:nvSpPr>
          <p:cNvPr id="14" name="Text 12"/>
          <p:cNvSpPr/>
          <p:nvPr/>
        </p:nvSpPr>
        <p:spPr>
          <a:xfrm>
            <a:off x="6166470" y="2361530"/>
            <a:ext cx="2354833" cy="1081608"/>
          </a:xfrm>
          <a:prstGeom prst="rect">
            <a:avLst/>
          </a:prstGeom>
          <a:noFill/>
          <a:ln/>
        </p:spPr>
        <p:txBody>
          <a:bodyPr wrap="square" lIns="0" tIns="0" rIns="0" bIns="0" rtlCol="0" anchor="t"/>
          <a:lstStyle/>
          <a:p>
            <a:pPr algn="l" indent="0" marL="0">
              <a:lnSpc>
                <a:spcPts val="1700"/>
              </a:lnSpc>
              <a:buNone/>
            </a:pPr>
            <a:r>
              <a:rPr lang="en-US" sz="1050" dirty="0">
                <a:solidFill>
                  <a:srgbClr val="272525"/>
                </a:solidFill>
                <a:latin typeface="Inter" pitchFamily="34" charset="0"/>
                <a:ea typeface="Inter" pitchFamily="34" charset="-122"/>
                <a:cs typeface="Inter" pitchFamily="34" charset="-120"/>
              </a:rPr>
              <a:t>Let leadership handle the investigation. Do not discuss it with other colleagues. Do not confront the individual. Your role ends at the report.</a:t>
            </a:r>
            <a:endParaRPr lang="en-US" sz="1050" dirty="0"/>
          </a:p>
        </p:txBody>
      </p:sp>
      <p:sp>
        <p:nvSpPr>
          <p:cNvPr id="15" name="Shape 13"/>
          <p:cNvSpPr/>
          <p:nvPr/>
        </p:nvSpPr>
        <p:spPr>
          <a:xfrm>
            <a:off x="480640" y="3949378"/>
            <a:ext cx="8182719" cy="788268"/>
          </a:xfrm>
          <a:prstGeom prst="roundRect">
            <a:avLst>
              <a:gd name="adj" fmla="val 7317"/>
            </a:avLst>
          </a:prstGeom>
          <a:solidFill>
            <a:srgbClr val="B6D6FC"/>
          </a:solidFill>
          <a:ln/>
        </p:spPr>
      </p:sp>
      <p:pic>
        <p:nvPicPr>
          <p:cNvPr id="16" name="Image 0" descr="preencoded.png">    </p:cNvPr>
          <p:cNvPicPr>
            <a:picLocks noChangeAspect="1"/>
          </p:cNvPicPr>
          <p:nvPr/>
        </p:nvPicPr>
        <p:blipFill>
          <a:blip r:embed="rId1"/>
          <a:stretch>
            <a:fillRect/>
          </a:stretch>
        </p:blipFill>
        <p:spPr>
          <a:xfrm>
            <a:off x="617934" y="4157960"/>
            <a:ext cx="171599" cy="137294"/>
          </a:xfrm>
          <a:prstGeom prst="rect">
            <a:avLst/>
          </a:prstGeom>
        </p:spPr>
      </p:pic>
      <p:sp>
        <p:nvSpPr>
          <p:cNvPr id="17" name="Text 14"/>
          <p:cNvSpPr/>
          <p:nvPr/>
        </p:nvSpPr>
        <p:spPr>
          <a:xfrm>
            <a:off x="926827" y="4116660"/>
            <a:ext cx="7599238" cy="432643"/>
          </a:xfrm>
          <a:prstGeom prst="rect">
            <a:avLst/>
          </a:prstGeom>
          <a:noFill/>
          <a:ln/>
        </p:spPr>
        <p:txBody>
          <a:bodyPr wrap="square" lIns="0" tIns="0" rIns="0" bIns="0" rtlCol="0" anchor="t"/>
          <a:lstStyle/>
          <a:p>
            <a:pPr algn="l" indent="0" marL="0">
              <a:lnSpc>
                <a:spcPts val="1700"/>
              </a:lnSpc>
              <a:buNone/>
            </a:pPr>
            <a:r>
              <a:rPr lang="en-US" sz="1050" dirty="0">
                <a:solidFill>
                  <a:srgbClr val="000000"/>
                </a:solidFill>
                <a:latin typeface="Inter" pitchFamily="34" charset="0"/>
                <a:ea typeface="Inter" pitchFamily="34" charset="-122"/>
                <a:cs typeface="Inter" pitchFamily="34" charset="-120"/>
              </a:rPr>
              <a:t>Reporting a concern is not an accusation. It is a signal that something needs to be looked at. Leadership will determine what happened and what, if anything, needs to be done.</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15000" y="0"/>
            <a:ext cx="3429000" cy="5143500"/>
          </a:xfrm>
          <a:prstGeom prst="rect">
            <a:avLst/>
          </a:prstGeom>
        </p:spPr>
      </p:pic>
      <p:sp>
        <p:nvSpPr>
          <p:cNvPr id="3" name="Shape 0"/>
          <p:cNvSpPr/>
          <p:nvPr/>
        </p:nvSpPr>
        <p:spPr>
          <a:xfrm>
            <a:off x="426393" y="353839"/>
            <a:ext cx="759396" cy="218033"/>
          </a:xfrm>
          <a:prstGeom prst="roundRect">
            <a:avLst>
              <a:gd name="adj" fmla="val 18775"/>
            </a:avLst>
          </a:prstGeom>
          <a:solidFill>
            <a:srgbClr val="DADBF1"/>
          </a:solidFill>
          <a:ln/>
        </p:spPr>
      </p:sp>
      <p:sp>
        <p:nvSpPr>
          <p:cNvPr id="4" name="Text 1"/>
          <p:cNvSpPr/>
          <p:nvPr/>
        </p:nvSpPr>
        <p:spPr>
          <a:xfrm>
            <a:off x="499467" y="390376"/>
            <a:ext cx="613246" cy="144959"/>
          </a:xfrm>
          <a:prstGeom prst="rect">
            <a:avLst/>
          </a:prstGeom>
          <a:noFill/>
          <a:ln/>
        </p:spPr>
        <p:txBody>
          <a:bodyPr wrap="none" lIns="0" tIns="0" rIns="0" bIns="0" rtlCol="0" anchor="t"/>
          <a:lstStyle/>
          <a:p>
            <a:pPr algn="l" indent="0" marL="0">
              <a:lnSpc>
                <a:spcPts val="1100"/>
              </a:lnSpc>
              <a:buNone/>
            </a:pPr>
            <a:r>
              <a:rPr lang="en-US" sz="750" dirty="0">
                <a:solidFill>
                  <a:srgbClr val="272525"/>
                </a:solidFill>
                <a:latin typeface="Inter" pitchFamily="34" charset="0"/>
                <a:ea typeface="Inter" pitchFamily="34" charset="-122"/>
                <a:cs typeface="Inter" pitchFamily="34" charset="-120"/>
              </a:rPr>
              <a:t>PASSWORDS</a:t>
            </a:r>
            <a:endParaRPr lang="en-US" sz="750" dirty="0"/>
          </a:p>
        </p:txBody>
      </p:sp>
      <p:sp>
        <p:nvSpPr>
          <p:cNvPr id="5" name="Text 2"/>
          <p:cNvSpPr/>
          <p:nvPr/>
        </p:nvSpPr>
        <p:spPr>
          <a:xfrm>
            <a:off x="426393" y="613693"/>
            <a:ext cx="4862215" cy="761405"/>
          </a:xfrm>
          <a:prstGeom prst="rect">
            <a:avLst/>
          </a:prstGeom>
          <a:noFill/>
          <a:ln/>
        </p:spPr>
        <p:txBody>
          <a:bodyPr wrap="square" lIns="0" tIns="0" rIns="0" bIns="0" rtlCol="0" anchor="t"/>
          <a:lstStyle/>
          <a:p>
            <a:pPr algn="l" indent="0" marL="0">
              <a:lnSpc>
                <a:spcPts val="2950"/>
              </a:lnSpc>
              <a:buNone/>
            </a:pPr>
            <a:r>
              <a:rPr lang="en-US" sz="2350" b="1" dirty="0">
                <a:solidFill>
                  <a:srgbClr val="000000"/>
                </a:solidFill>
                <a:latin typeface="Inter Bold" pitchFamily="34" charset="0"/>
                <a:ea typeface="Inter Bold" pitchFamily="34" charset="-122"/>
                <a:cs typeface="Inter Bold" pitchFamily="34" charset="-120"/>
              </a:rPr>
              <a:t>Four password habits that matter.</a:t>
            </a:r>
            <a:endParaRPr lang="en-US" sz="2350" dirty="0"/>
          </a:p>
        </p:txBody>
      </p:sp>
      <p:sp>
        <p:nvSpPr>
          <p:cNvPr id="6" name="Shape 3"/>
          <p:cNvSpPr/>
          <p:nvPr/>
        </p:nvSpPr>
        <p:spPr>
          <a:xfrm>
            <a:off x="426393" y="1532111"/>
            <a:ext cx="274067" cy="274067"/>
          </a:xfrm>
          <a:prstGeom prst="roundRect">
            <a:avLst>
              <a:gd name="adj" fmla="val 18670"/>
            </a:avLst>
          </a:prstGeom>
          <a:solidFill>
            <a:srgbClr val="DADBF1"/>
          </a:solidFill>
          <a:ln w="4763">
            <a:solidFill>
              <a:srgbClr val="C0C1D7"/>
            </a:solidFill>
            <a:prstDash val="solid"/>
          </a:ln>
        </p:spPr>
      </p:sp>
      <p:sp>
        <p:nvSpPr>
          <p:cNvPr id="7" name="Text 4"/>
          <p:cNvSpPr/>
          <p:nvPr/>
        </p:nvSpPr>
        <p:spPr>
          <a:xfrm>
            <a:off x="805086" y="1573932"/>
            <a:ext cx="1874788" cy="190351"/>
          </a:xfrm>
          <a:prstGeom prst="rect">
            <a:avLst/>
          </a:prstGeom>
          <a:noFill/>
          <a:ln/>
        </p:spPr>
        <p:txBody>
          <a:bodyPr wrap="none" lIns="0" tIns="0" rIns="0" bIns="0" rtlCol="0" anchor="t"/>
          <a:lstStyle/>
          <a:p>
            <a:pPr algn="l" indent="0" marL="0">
              <a:lnSpc>
                <a:spcPts val="1450"/>
              </a:lnSpc>
              <a:buNone/>
            </a:pPr>
            <a:r>
              <a:rPr lang="en-US" sz="1150" b="1" dirty="0">
                <a:solidFill>
                  <a:srgbClr val="272525"/>
                </a:solidFill>
                <a:latin typeface="Inter Bold" pitchFamily="34" charset="0"/>
                <a:ea typeface="Inter Bold" pitchFamily="34" charset="-122"/>
                <a:cs typeface="Inter Bold" pitchFamily="34" charset="-120"/>
              </a:rPr>
              <a:t>Use a password manager</a:t>
            </a:r>
            <a:endParaRPr lang="en-US" sz="1150" dirty="0"/>
          </a:p>
        </p:txBody>
      </p:sp>
      <p:sp>
        <p:nvSpPr>
          <p:cNvPr id="8" name="Text 5"/>
          <p:cNvSpPr/>
          <p:nvPr/>
        </p:nvSpPr>
        <p:spPr>
          <a:xfrm>
            <a:off x="805086" y="1827088"/>
            <a:ext cx="4483522" cy="362396"/>
          </a:xfrm>
          <a:prstGeom prst="rect">
            <a:avLst/>
          </a:prstGeom>
          <a:noFill/>
          <a:ln/>
        </p:spPr>
        <p:txBody>
          <a:bodyPr wrap="square" lIns="0" tIns="0" rIns="0" bIns="0" rtlCol="0" anchor="t"/>
          <a:lstStyle/>
          <a:p>
            <a:pPr algn="l" indent="0" marL="0">
              <a:lnSpc>
                <a:spcPts val="1400"/>
              </a:lnSpc>
              <a:buNone/>
            </a:pPr>
            <a:r>
              <a:rPr lang="en-US" sz="950" dirty="0">
                <a:solidFill>
                  <a:srgbClr val="272525"/>
                </a:solidFill>
                <a:latin typeface="Inter" pitchFamily="34" charset="0"/>
                <a:ea typeface="Inter" pitchFamily="34" charset="-122"/>
                <a:cs typeface="Inter" pitchFamily="34" charset="-120"/>
              </a:rPr>
              <a:t>Bitwarden is free, open-source, and works across all devices. It removes the need to remember passwords — or write them down.</a:t>
            </a:r>
            <a:endParaRPr lang="en-US" sz="950" dirty="0"/>
          </a:p>
        </p:txBody>
      </p:sp>
      <p:sp>
        <p:nvSpPr>
          <p:cNvPr id="9" name="Shape 6"/>
          <p:cNvSpPr/>
          <p:nvPr/>
        </p:nvSpPr>
        <p:spPr>
          <a:xfrm>
            <a:off x="426393" y="2398812"/>
            <a:ext cx="274067" cy="274067"/>
          </a:xfrm>
          <a:prstGeom prst="roundRect">
            <a:avLst>
              <a:gd name="adj" fmla="val 18670"/>
            </a:avLst>
          </a:prstGeom>
          <a:solidFill>
            <a:srgbClr val="DADBF1"/>
          </a:solidFill>
          <a:ln w="4763">
            <a:solidFill>
              <a:srgbClr val="C0C1D7"/>
            </a:solidFill>
            <a:prstDash val="solid"/>
          </a:ln>
        </p:spPr>
      </p:sp>
      <p:sp>
        <p:nvSpPr>
          <p:cNvPr id="10" name="Text 7"/>
          <p:cNvSpPr/>
          <p:nvPr/>
        </p:nvSpPr>
        <p:spPr>
          <a:xfrm>
            <a:off x="805086" y="2440632"/>
            <a:ext cx="2996580" cy="190351"/>
          </a:xfrm>
          <a:prstGeom prst="rect">
            <a:avLst/>
          </a:prstGeom>
          <a:noFill/>
          <a:ln/>
        </p:spPr>
        <p:txBody>
          <a:bodyPr wrap="none" lIns="0" tIns="0" rIns="0" bIns="0" rtlCol="0" anchor="t"/>
          <a:lstStyle/>
          <a:p>
            <a:pPr algn="l" indent="0" marL="0">
              <a:lnSpc>
                <a:spcPts val="1450"/>
              </a:lnSpc>
              <a:buNone/>
            </a:pPr>
            <a:r>
              <a:rPr lang="en-US" sz="1150" b="1" dirty="0">
                <a:solidFill>
                  <a:srgbClr val="272525"/>
                </a:solidFill>
                <a:latin typeface="Inter Bold" pitchFamily="34" charset="0"/>
                <a:ea typeface="Inter Bold" pitchFamily="34" charset="-122"/>
                <a:cs typeface="Inter Bold" pitchFamily="34" charset="-120"/>
              </a:rPr>
              <a:t>Never reuse a password across systems</a:t>
            </a:r>
            <a:endParaRPr lang="en-US" sz="1150" dirty="0"/>
          </a:p>
        </p:txBody>
      </p:sp>
      <p:sp>
        <p:nvSpPr>
          <p:cNvPr id="11" name="Text 8"/>
          <p:cNvSpPr/>
          <p:nvPr/>
        </p:nvSpPr>
        <p:spPr>
          <a:xfrm>
            <a:off x="805086" y="2693789"/>
            <a:ext cx="4483522" cy="362396"/>
          </a:xfrm>
          <a:prstGeom prst="rect">
            <a:avLst/>
          </a:prstGeom>
          <a:noFill/>
          <a:ln/>
        </p:spPr>
        <p:txBody>
          <a:bodyPr wrap="square" lIns="0" tIns="0" rIns="0" bIns="0" rtlCol="0" anchor="t"/>
          <a:lstStyle/>
          <a:p>
            <a:pPr algn="l" indent="0" marL="0">
              <a:lnSpc>
                <a:spcPts val="1400"/>
              </a:lnSpc>
              <a:buNone/>
            </a:pPr>
            <a:r>
              <a:rPr lang="en-US" sz="950" dirty="0">
                <a:solidFill>
                  <a:srgbClr val="272525"/>
                </a:solidFill>
                <a:latin typeface="Inter" pitchFamily="34" charset="0"/>
                <a:ea typeface="Inter" pitchFamily="34" charset="-122"/>
                <a:cs typeface="Inter" pitchFamily="34" charset="-120"/>
              </a:rPr>
              <a:t>One compromised account should not hand over all your others. A password manager makes this easy to maintain.</a:t>
            </a:r>
            <a:endParaRPr lang="en-US" sz="950" dirty="0"/>
          </a:p>
        </p:txBody>
      </p:sp>
      <p:sp>
        <p:nvSpPr>
          <p:cNvPr id="12" name="Shape 9"/>
          <p:cNvSpPr/>
          <p:nvPr/>
        </p:nvSpPr>
        <p:spPr>
          <a:xfrm>
            <a:off x="426393" y="3265512"/>
            <a:ext cx="274067" cy="274067"/>
          </a:xfrm>
          <a:prstGeom prst="roundRect">
            <a:avLst>
              <a:gd name="adj" fmla="val 18670"/>
            </a:avLst>
          </a:prstGeom>
          <a:solidFill>
            <a:srgbClr val="DADBF1"/>
          </a:solidFill>
          <a:ln w="4763">
            <a:solidFill>
              <a:srgbClr val="C0C1D7"/>
            </a:solidFill>
            <a:prstDash val="solid"/>
          </a:ln>
        </p:spPr>
      </p:sp>
      <p:sp>
        <p:nvSpPr>
          <p:cNvPr id="13" name="Text 10"/>
          <p:cNvSpPr/>
          <p:nvPr/>
        </p:nvSpPr>
        <p:spPr>
          <a:xfrm>
            <a:off x="805086" y="3307333"/>
            <a:ext cx="2279749" cy="190351"/>
          </a:xfrm>
          <a:prstGeom prst="rect">
            <a:avLst/>
          </a:prstGeom>
          <a:noFill/>
          <a:ln/>
        </p:spPr>
        <p:txBody>
          <a:bodyPr wrap="none" lIns="0" tIns="0" rIns="0" bIns="0" rtlCol="0" anchor="t"/>
          <a:lstStyle/>
          <a:p>
            <a:pPr algn="l" indent="0" marL="0">
              <a:lnSpc>
                <a:spcPts val="1450"/>
              </a:lnSpc>
              <a:buNone/>
            </a:pPr>
            <a:r>
              <a:rPr lang="en-US" sz="1150" b="1" dirty="0">
                <a:solidFill>
                  <a:srgbClr val="272525"/>
                </a:solidFill>
                <a:latin typeface="Inter Bold" pitchFamily="34" charset="0"/>
                <a:ea typeface="Inter Bold" pitchFamily="34" charset="-122"/>
                <a:cs typeface="Inter Bold" pitchFamily="34" charset="-120"/>
              </a:rPr>
              <a:t>Turn on 2FA for email and Tally</a:t>
            </a:r>
            <a:endParaRPr lang="en-US" sz="1150" dirty="0"/>
          </a:p>
        </p:txBody>
      </p:sp>
      <p:sp>
        <p:nvSpPr>
          <p:cNvPr id="14" name="Text 11"/>
          <p:cNvSpPr/>
          <p:nvPr/>
        </p:nvSpPr>
        <p:spPr>
          <a:xfrm>
            <a:off x="805086" y="3560490"/>
            <a:ext cx="4483522" cy="362396"/>
          </a:xfrm>
          <a:prstGeom prst="rect">
            <a:avLst/>
          </a:prstGeom>
          <a:noFill/>
          <a:ln/>
        </p:spPr>
        <p:txBody>
          <a:bodyPr wrap="square" lIns="0" tIns="0" rIns="0" bIns="0" rtlCol="0" anchor="t"/>
          <a:lstStyle/>
          <a:p>
            <a:pPr algn="l" indent="0" marL="0">
              <a:lnSpc>
                <a:spcPts val="1400"/>
              </a:lnSpc>
              <a:buNone/>
            </a:pPr>
            <a:r>
              <a:rPr lang="en-US" sz="950" dirty="0">
                <a:solidFill>
                  <a:srgbClr val="272525"/>
                </a:solidFill>
                <a:latin typeface="Inter" pitchFamily="34" charset="0"/>
                <a:ea typeface="Inter" pitchFamily="34" charset="-122"/>
                <a:cs typeface="Inter" pitchFamily="34" charset="-120"/>
              </a:rPr>
              <a:t>Two-factor authentication means a stolen password alone is not enough to break in. Enable it now if you have not already.</a:t>
            </a:r>
            <a:endParaRPr lang="en-US" sz="950" dirty="0"/>
          </a:p>
        </p:txBody>
      </p:sp>
      <p:sp>
        <p:nvSpPr>
          <p:cNvPr id="15" name="Shape 12"/>
          <p:cNvSpPr/>
          <p:nvPr/>
        </p:nvSpPr>
        <p:spPr>
          <a:xfrm>
            <a:off x="426393" y="4132213"/>
            <a:ext cx="274067" cy="274067"/>
          </a:xfrm>
          <a:prstGeom prst="roundRect">
            <a:avLst>
              <a:gd name="adj" fmla="val 18670"/>
            </a:avLst>
          </a:prstGeom>
          <a:solidFill>
            <a:srgbClr val="DADBF1"/>
          </a:solidFill>
          <a:ln w="4763">
            <a:solidFill>
              <a:srgbClr val="C0C1D7"/>
            </a:solidFill>
            <a:prstDash val="solid"/>
          </a:ln>
        </p:spPr>
      </p:sp>
      <p:sp>
        <p:nvSpPr>
          <p:cNvPr id="16" name="Text 13"/>
          <p:cNvSpPr/>
          <p:nvPr/>
        </p:nvSpPr>
        <p:spPr>
          <a:xfrm>
            <a:off x="805086" y="4174034"/>
            <a:ext cx="4204246" cy="190351"/>
          </a:xfrm>
          <a:prstGeom prst="rect">
            <a:avLst/>
          </a:prstGeom>
          <a:noFill/>
          <a:ln/>
        </p:spPr>
        <p:txBody>
          <a:bodyPr wrap="none" lIns="0" tIns="0" rIns="0" bIns="0" rtlCol="0" anchor="t"/>
          <a:lstStyle/>
          <a:p>
            <a:pPr algn="l" indent="0" marL="0">
              <a:lnSpc>
                <a:spcPts val="1450"/>
              </a:lnSpc>
              <a:buNone/>
            </a:pPr>
            <a:r>
              <a:rPr lang="en-US" sz="1150" b="1" dirty="0">
                <a:solidFill>
                  <a:srgbClr val="272525"/>
                </a:solidFill>
                <a:latin typeface="Inter Bold" pitchFamily="34" charset="0"/>
                <a:ea typeface="Inter Bold" pitchFamily="34" charset="-122"/>
                <a:cs typeface="Inter Bold" pitchFamily="34" charset="-120"/>
              </a:rPr>
              <a:t>If you wrote a password on a sticky note, change it today</a:t>
            </a:r>
            <a:endParaRPr lang="en-US" sz="1150" dirty="0"/>
          </a:p>
        </p:txBody>
      </p:sp>
      <p:sp>
        <p:nvSpPr>
          <p:cNvPr id="17" name="Text 14"/>
          <p:cNvSpPr/>
          <p:nvPr/>
        </p:nvSpPr>
        <p:spPr>
          <a:xfrm>
            <a:off x="805086" y="4427190"/>
            <a:ext cx="4483522" cy="362396"/>
          </a:xfrm>
          <a:prstGeom prst="rect">
            <a:avLst/>
          </a:prstGeom>
          <a:noFill/>
          <a:ln/>
        </p:spPr>
        <p:txBody>
          <a:bodyPr wrap="square" lIns="0" tIns="0" rIns="0" bIns="0" rtlCol="0" anchor="t"/>
          <a:lstStyle/>
          <a:p>
            <a:pPr algn="l" indent="0" marL="0">
              <a:lnSpc>
                <a:spcPts val="1400"/>
              </a:lnSpc>
              <a:buNone/>
            </a:pPr>
            <a:r>
              <a:rPr lang="en-US" sz="950" dirty="0">
                <a:solidFill>
                  <a:srgbClr val="272525"/>
                </a:solidFill>
                <a:latin typeface="Inter" pitchFamily="34" charset="0"/>
                <a:ea typeface="Inter" pitchFamily="34" charset="-122"/>
                <a:cs typeface="Inter" pitchFamily="34" charset="-120"/>
              </a:rPr>
              <a:t>The sticky note on your monitor, under your keyboard, or in your desk drawer is not secure. Change the password and move it into your password manager.</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418654" y="357485"/>
            <a:ext cx="1114871" cy="212824"/>
          </a:xfrm>
          <a:prstGeom prst="roundRect">
            <a:avLst>
              <a:gd name="adj" fmla="val 18885"/>
            </a:avLst>
          </a:prstGeom>
          <a:solidFill>
            <a:srgbClr val="DADBF1"/>
          </a:solidFill>
          <a:ln/>
        </p:spPr>
      </p:sp>
      <p:sp>
        <p:nvSpPr>
          <p:cNvPr id="3" name="Text 1"/>
          <p:cNvSpPr/>
          <p:nvPr/>
        </p:nvSpPr>
        <p:spPr>
          <a:xfrm>
            <a:off x="490389" y="393353"/>
            <a:ext cx="971401" cy="141089"/>
          </a:xfrm>
          <a:prstGeom prst="rect">
            <a:avLst/>
          </a:prstGeom>
          <a:noFill/>
          <a:ln/>
        </p:spPr>
        <p:txBody>
          <a:bodyPr wrap="none" lIns="0" tIns="0" rIns="0" bIns="0" rtlCol="0" anchor="t"/>
          <a:lstStyle/>
          <a:p>
            <a:pPr algn="l" indent="0" marL="0">
              <a:lnSpc>
                <a:spcPts val="1100"/>
              </a:lnSpc>
              <a:buNone/>
            </a:pPr>
            <a:r>
              <a:rPr lang="en-US" sz="750" dirty="0">
                <a:solidFill>
                  <a:srgbClr val="272525"/>
                </a:solidFill>
                <a:latin typeface="Inter" pitchFamily="34" charset="0"/>
                <a:ea typeface="Inter" pitchFamily="34" charset="-122"/>
                <a:cs typeface="Inter" pitchFamily="34" charset="-120"/>
              </a:rPr>
              <a:t>SPOTTING PHISHING</a:t>
            </a:r>
            <a:endParaRPr lang="en-US" sz="750" dirty="0"/>
          </a:p>
        </p:txBody>
      </p:sp>
      <p:sp>
        <p:nvSpPr>
          <p:cNvPr id="4" name="Text 2"/>
          <p:cNvSpPr/>
          <p:nvPr/>
        </p:nvSpPr>
        <p:spPr>
          <a:xfrm>
            <a:off x="418654" y="610642"/>
            <a:ext cx="6840736" cy="373782"/>
          </a:xfrm>
          <a:prstGeom prst="rect">
            <a:avLst/>
          </a:prstGeom>
          <a:noFill/>
          <a:ln/>
        </p:spPr>
        <p:txBody>
          <a:bodyPr wrap="none" lIns="0" tIns="0" rIns="0" bIns="0" rtlCol="0" anchor="t"/>
          <a:lstStyle/>
          <a:p>
            <a:pPr algn="l" indent="0" marL="0">
              <a:lnSpc>
                <a:spcPts val="2900"/>
              </a:lnSpc>
              <a:buNone/>
            </a:pPr>
            <a:r>
              <a:rPr lang="en-US" sz="2350" b="1" dirty="0">
                <a:solidFill>
                  <a:srgbClr val="000000"/>
                </a:solidFill>
                <a:latin typeface="Inter Bold" pitchFamily="34" charset="0"/>
                <a:ea typeface="Inter Bold" pitchFamily="34" charset="-122"/>
                <a:cs typeface="Inter Bold" pitchFamily="34" charset="-120"/>
              </a:rPr>
              <a:t>Three signs. One action. One thing never to do.</a:t>
            </a:r>
            <a:endParaRPr lang="en-US" sz="2350" dirty="0"/>
          </a:p>
        </p:txBody>
      </p:sp>
      <p:sp>
        <p:nvSpPr>
          <p:cNvPr id="5" name="Text 3"/>
          <p:cNvSpPr/>
          <p:nvPr/>
        </p:nvSpPr>
        <p:spPr>
          <a:xfrm>
            <a:off x="418654" y="1236687"/>
            <a:ext cx="2263601" cy="186854"/>
          </a:xfrm>
          <a:prstGeom prst="rect">
            <a:avLst/>
          </a:prstGeom>
          <a:noFill/>
          <a:ln/>
        </p:spPr>
        <p:txBody>
          <a:bodyPr wrap="none" lIns="0" tIns="0" rIns="0" bIns="0" rtlCol="0" anchor="t"/>
          <a:lstStyle/>
          <a:p>
            <a:pPr algn="l" indent="0" marL="0">
              <a:lnSpc>
                <a:spcPts val="1450"/>
              </a:lnSpc>
              <a:buNone/>
            </a:pPr>
            <a:r>
              <a:rPr lang="en-US" sz="1150" b="1" dirty="0">
                <a:solidFill>
                  <a:srgbClr val="000000"/>
                </a:solidFill>
                <a:latin typeface="Inter Bold" pitchFamily="34" charset="0"/>
                <a:ea typeface="Inter Bold" pitchFamily="34" charset="-122"/>
                <a:cs typeface="Inter Bold" pitchFamily="34" charset="-120"/>
              </a:rPr>
              <a:t>Three signs of a phishing email</a:t>
            </a:r>
            <a:endParaRPr lang="en-US" sz="1150" dirty="0"/>
          </a:p>
        </p:txBody>
      </p:sp>
      <p:sp>
        <p:nvSpPr>
          <p:cNvPr id="6" name="Shape 4"/>
          <p:cNvSpPr/>
          <p:nvPr/>
        </p:nvSpPr>
        <p:spPr>
          <a:xfrm>
            <a:off x="418654" y="1716435"/>
            <a:ext cx="2383185" cy="1602432"/>
          </a:xfrm>
          <a:prstGeom prst="roundRect">
            <a:avLst>
              <a:gd name="adj" fmla="val 4280"/>
            </a:avLst>
          </a:prstGeom>
          <a:solidFill>
            <a:srgbClr val="FFFFFF"/>
          </a:solidFill>
          <a:ln/>
        </p:spPr>
      </p:sp>
      <p:sp>
        <p:nvSpPr>
          <p:cNvPr id="7" name="Shape 5"/>
          <p:cNvSpPr/>
          <p:nvPr/>
        </p:nvSpPr>
        <p:spPr>
          <a:xfrm>
            <a:off x="418654" y="1702147"/>
            <a:ext cx="2383185" cy="57150"/>
          </a:xfrm>
          <a:prstGeom prst="roundRect">
            <a:avLst>
              <a:gd name="adj" fmla="val 87907"/>
            </a:avLst>
          </a:prstGeom>
          <a:solidFill>
            <a:srgbClr val="4950BC"/>
          </a:solidFill>
          <a:ln/>
        </p:spPr>
      </p:sp>
      <p:sp>
        <p:nvSpPr>
          <p:cNvPr id="8" name="Shape 6"/>
          <p:cNvSpPr/>
          <p:nvPr/>
        </p:nvSpPr>
        <p:spPr>
          <a:xfrm>
            <a:off x="1430834" y="1537022"/>
            <a:ext cx="358825" cy="358825"/>
          </a:xfrm>
          <a:prstGeom prst="roundRect">
            <a:avLst>
              <a:gd name="adj" fmla="val 159270"/>
            </a:avLst>
          </a:prstGeom>
          <a:solidFill>
            <a:srgbClr val="4950BC"/>
          </a:solidFill>
          <a:ln/>
        </p:spPr>
      </p:sp>
      <p:sp>
        <p:nvSpPr>
          <p:cNvPr id="9" name="Text 7"/>
          <p:cNvSpPr/>
          <p:nvPr/>
        </p:nvSpPr>
        <p:spPr>
          <a:xfrm>
            <a:off x="1538511" y="1626691"/>
            <a:ext cx="143470" cy="179412"/>
          </a:xfrm>
          <a:prstGeom prst="rect">
            <a:avLst/>
          </a:prstGeom>
          <a:noFill/>
          <a:ln/>
        </p:spPr>
        <p:txBody>
          <a:bodyPr wrap="none" lIns="0" tIns="0" rIns="0" bIns="0" rtlCol="0" anchor="ctr"/>
          <a:lstStyle/>
          <a:p>
            <a:pPr algn="ctr" indent="0" marL="0">
              <a:lnSpc>
                <a:spcPts val="1650"/>
              </a:lnSpc>
              <a:buNone/>
            </a:pPr>
            <a:r>
              <a:rPr lang="en-US" sz="1100" b="1" dirty="0">
                <a:solidFill>
                  <a:srgbClr val="FFFFFF"/>
                </a:solidFill>
                <a:latin typeface="Inter Bold" pitchFamily="34" charset="0"/>
                <a:ea typeface="Inter Bold" pitchFamily="34" charset="-122"/>
                <a:cs typeface="Inter Bold" pitchFamily="34" charset="-120"/>
              </a:rPr>
              <a:t>1</a:t>
            </a:r>
            <a:endParaRPr lang="en-US" sz="1100" dirty="0"/>
          </a:p>
        </p:txBody>
      </p:sp>
      <p:sp>
        <p:nvSpPr>
          <p:cNvPr id="10" name="Text 8"/>
          <p:cNvSpPr/>
          <p:nvPr/>
        </p:nvSpPr>
        <p:spPr>
          <a:xfrm>
            <a:off x="552524" y="2015430"/>
            <a:ext cx="1495202" cy="186854"/>
          </a:xfrm>
          <a:prstGeom prst="rect">
            <a:avLst/>
          </a:prstGeom>
          <a:noFill/>
          <a:ln/>
        </p:spPr>
        <p:txBody>
          <a:bodyPr wrap="none" lIns="0" tIns="0" rIns="0" bIns="0" rtlCol="0" anchor="t"/>
          <a:lstStyle/>
          <a:p>
            <a:pPr algn="l" indent="0" marL="0">
              <a:lnSpc>
                <a:spcPts val="1450"/>
              </a:lnSpc>
              <a:buNone/>
            </a:pPr>
            <a:r>
              <a:rPr lang="en-US" sz="1150" b="1" dirty="0">
                <a:solidFill>
                  <a:srgbClr val="272525"/>
                </a:solidFill>
                <a:latin typeface="Inter Bold" pitchFamily="34" charset="0"/>
                <a:ea typeface="Inter Bold" pitchFamily="34" charset="-122"/>
                <a:cs typeface="Inter Bold" pitchFamily="34" charset="-120"/>
              </a:rPr>
              <a:t>Urgency</a:t>
            </a:r>
            <a:endParaRPr lang="en-US" sz="1150" dirty="0"/>
          </a:p>
        </p:txBody>
      </p:sp>
      <p:sp>
        <p:nvSpPr>
          <p:cNvPr id="11" name="Text 9"/>
          <p:cNvSpPr/>
          <p:nvPr/>
        </p:nvSpPr>
        <p:spPr>
          <a:xfrm>
            <a:off x="552524" y="2303190"/>
            <a:ext cx="2115443" cy="705445"/>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"Your account will be suspended in 24 hours." "Respond immediately." Pressure to act fast is designed to stop you from thinking carefully.</a:t>
            </a:r>
            <a:endParaRPr lang="en-US" sz="900" dirty="0"/>
          </a:p>
        </p:txBody>
      </p:sp>
      <p:sp>
        <p:nvSpPr>
          <p:cNvPr id="12" name="Shape 10"/>
          <p:cNvSpPr/>
          <p:nvPr/>
        </p:nvSpPr>
        <p:spPr>
          <a:xfrm>
            <a:off x="2902744" y="1716435"/>
            <a:ext cx="2383185" cy="1602432"/>
          </a:xfrm>
          <a:prstGeom prst="roundRect">
            <a:avLst>
              <a:gd name="adj" fmla="val 4280"/>
            </a:avLst>
          </a:prstGeom>
          <a:solidFill>
            <a:srgbClr val="FFFFFF"/>
          </a:solidFill>
          <a:ln/>
        </p:spPr>
      </p:sp>
      <p:sp>
        <p:nvSpPr>
          <p:cNvPr id="13" name="Shape 11"/>
          <p:cNvSpPr/>
          <p:nvPr/>
        </p:nvSpPr>
        <p:spPr>
          <a:xfrm>
            <a:off x="2902744" y="1702147"/>
            <a:ext cx="2383185" cy="57150"/>
          </a:xfrm>
          <a:prstGeom prst="roundRect">
            <a:avLst>
              <a:gd name="adj" fmla="val 87907"/>
            </a:avLst>
          </a:prstGeom>
          <a:solidFill>
            <a:srgbClr val="4950BC"/>
          </a:solidFill>
          <a:ln/>
        </p:spPr>
      </p:sp>
      <p:sp>
        <p:nvSpPr>
          <p:cNvPr id="14" name="Shape 12"/>
          <p:cNvSpPr/>
          <p:nvPr/>
        </p:nvSpPr>
        <p:spPr>
          <a:xfrm>
            <a:off x="3914924" y="1537022"/>
            <a:ext cx="358825" cy="358825"/>
          </a:xfrm>
          <a:prstGeom prst="roundRect">
            <a:avLst>
              <a:gd name="adj" fmla="val 159270"/>
            </a:avLst>
          </a:prstGeom>
          <a:solidFill>
            <a:srgbClr val="4950BC"/>
          </a:solidFill>
          <a:ln/>
        </p:spPr>
      </p:sp>
      <p:sp>
        <p:nvSpPr>
          <p:cNvPr id="15" name="Text 13"/>
          <p:cNvSpPr/>
          <p:nvPr/>
        </p:nvSpPr>
        <p:spPr>
          <a:xfrm>
            <a:off x="4022601" y="1626691"/>
            <a:ext cx="143470" cy="179412"/>
          </a:xfrm>
          <a:prstGeom prst="rect">
            <a:avLst/>
          </a:prstGeom>
          <a:noFill/>
          <a:ln/>
        </p:spPr>
        <p:txBody>
          <a:bodyPr wrap="none" lIns="0" tIns="0" rIns="0" bIns="0" rtlCol="0" anchor="ctr"/>
          <a:lstStyle/>
          <a:p>
            <a:pPr algn="ctr" indent="0" marL="0">
              <a:lnSpc>
                <a:spcPts val="1650"/>
              </a:lnSpc>
              <a:buNone/>
            </a:pPr>
            <a:r>
              <a:rPr lang="en-US" sz="1100" b="1" dirty="0">
                <a:solidFill>
                  <a:srgbClr val="FFFFFF"/>
                </a:solidFill>
                <a:latin typeface="Inter Bold" pitchFamily="34" charset="0"/>
                <a:ea typeface="Inter Bold" pitchFamily="34" charset="-122"/>
                <a:cs typeface="Inter Bold" pitchFamily="34" charset="-120"/>
              </a:rPr>
              <a:t>2</a:t>
            </a:r>
            <a:endParaRPr lang="en-US" sz="1100" dirty="0"/>
          </a:p>
        </p:txBody>
      </p:sp>
      <p:sp>
        <p:nvSpPr>
          <p:cNvPr id="16" name="Text 14"/>
          <p:cNvSpPr/>
          <p:nvPr/>
        </p:nvSpPr>
        <p:spPr>
          <a:xfrm>
            <a:off x="3036615" y="2015430"/>
            <a:ext cx="1495202" cy="186854"/>
          </a:xfrm>
          <a:prstGeom prst="rect">
            <a:avLst/>
          </a:prstGeom>
          <a:noFill/>
          <a:ln/>
        </p:spPr>
        <p:txBody>
          <a:bodyPr wrap="none" lIns="0" tIns="0" rIns="0" bIns="0" rtlCol="0" anchor="t"/>
          <a:lstStyle/>
          <a:p>
            <a:pPr algn="l" indent="0" marL="0">
              <a:lnSpc>
                <a:spcPts val="1450"/>
              </a:lnSpc>
              <a:buNone/>
            </a:pPr>
            <a:r>
              <a:rPr lang="en-US" sz="1150" b="1" dirty="0">
                <a:solidFill>
                  <a:srgbClr val="272525"/>
                </a:solidFill>
                <a:latin typeface="Inter Bold" pitchFamily="34" charset="0"/>
                <a:ea typeface="Inter Bold" pitchFamily="34" charset="-122"/>
                <a:cs typeface="Inter Bold" pitchFamily="34" charset="-120"/>
              </a:rPr>
              <a:t>Mismatched sender</a:t>
            </a:r>
            <a:endParaRPr lang="en-US" sz="1150" dirty="0"/>
          </a:p>
        </p:txBody>
      </p:sp>
      <p:sp>
        <p:nvSpPr>
          <p:cNvPr id="17" name="Text 15"/>
          <p:cNvSpPr/>
          <p:nvPr/>
        </p:nvSpPr>
        <p:spPr>
          <a:xfrm>
            <a:off x="3036615" y="2303190"/>
            <a:ext cx="2115443" cy="881807"/>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The display name says "Tally Support" but the actual email address is something unrelated. Always check the full address, not just the name.</a:t>
            </a:r>
            <a:endParaRPr lang="en-US" sz="900" dirty="0"/>
          </a:p>
        </p:txBody>
      </p:sp>
      <p:sp>
        <p:nvSpPr>
          <p:cNvPr id="18" name="Shape 16"/>
          <p:cNvSpPr/>
          <p:nvPr/>
        </p:nvSpPr>
        <p:spPr>
          <a:xfrm>
            <a:off x="418654" y="3599185"/>
            <a:ext cx="4867275" cy="1073348"/>
          </a:xfrm>
          <a:prstGeom prst="roundRect">
            <a:avLst>
              <a:gd name="adj" fmla="val 6389"/>
            </a:avLst>
          </a:prstGeom>
          <a:solidFill>
            <a:srgbClr val="FFFFFF"/>
          </a:solidFill>
          <a:ln/>
        </p:spPr>
      </p:sp>
      <p:sp>
        <p:nvSpPr>
          <p:cNvPr id="19" name="Shape 17"/>
          <p:cNvSpPr/>
          <p:nvPr/>
        </p:nvSpPr>
        <p:spPr>
          <a:xfrm>
            <a:off x="418654" y="3584897"/>
            <a:ext cx="4867275" cy="57150"/>
          </a:xfrm>
          <a:prstGeom prst="roundRect">
            <a:avLst>
              <a:gd name="adj" fmla="val 87907"/>
            </a:avLst>
          </a:prstGeom>
          <a:solidFill>
            <a:srgbClr val="4950BC"/>
          </a:solidFill>
          <a:ln/>
        </p:spPr>
      </p:sp>
      <p:sp>
        <p:nvSpPr>
          <p:cNvPr id="20" name="Shape 18"/>
          <p:cNvSpPr/>
          <p:nvPr/>
        </p:nvSpPr>
        <p:spPr>
          <a:xfrm>
            <a:off x="2672879" y="3419773"/>
            <a:ext cx="358825" cy="358825"/>
          </a:xfrm>
          <a:prstGeom prst="roundRect">
            <a:avLst>
              <a:gd name="adj" fmla="val 159270"/>
            </a:avLst>
          </a:prstGeom>
          <a:solidFill>
            <a:srgbClr val="4950BC"/>
          </a:solidFill>
          <a:ln/>
        </p:spPr>
      </p:sp>
      <p:sp>
        <p:nvSpPr>
          <p:cNvPr id="21" name="Text 19"/>
          <p:cNvSpPr/>
          <p:nvPr/>
        </p:nvSpPr>
        <p:spPr>
          <a:xfrm>
            <a:off x="2780556" y="3509442"/>
            <a:ext cx="143470" cy="179412"/>
          </a:xfrm>
          <a:prstGeom prst="rect">
            <a:avLst/>
          </a:prstGeom>
          <a:noFill/>
          <a:ln/>
        </p:spPr>
        <p:txBody>
          <a:bodyPr wrap="none" lIns="0" tIns="0" rIns="0" bIns="0" rtlCol="0" anchor="ctr"/>
          <a:lstStyle/>
          <a:p>
            <a:pPr algn="ctr" indent="0" marL="0">
              <a:lnSpc>
                <a:spcPts val="1650"/>
              </a:lnSpc>
              <a:buNone/>
            </a:pPr>
            <a:r>
              <a:rPr lang="en-US" sz="1100" b="1" dirty="0">
                <a:solidFill>
                  <a:srgbClr val="FFFFFF"/>
                </a:solidFill>
                <a:latin typeface="Inter Bold" pitchFamily="34" charset="0"/>
                <a:ea typeface="Inter Bold" pitchFamily="34" charset="-122"/>
                <a:cs typeface="Inter Bold" pitchFamily="34" charset="-120"/>
              </a:rPr>
              <a:t>3</a:t>
            </a:r>
            <a:endParaRPr lang="en-US" sz="1100" dirty="0"/>
          </a:p>
        </p:txBody>
      </p:sp>
      <p:sp>
        <p:nvSpPr>
          <p:cNvPr id="22" name="Text 20"/>
          <p:cNvSpPr/>
          <p:nvPr/>
        </p:nvSpPr>
        <p:spPr>
          <a:xfrm>
            <a:off x="552524" y="3898181"/>
            <a:ext cx="1953518" cy="186854"/>
          </a:xfrm>
          <a:prstGeom prst="rect">
            <a:avLst/>
          </a:prstGeom>
          <a:noFill/>
          <a:ln/>
        </p:spPr>
        <p:txBody>
          <a:bodyPr wrap="none" lIns="0" tIns="0" rIns="0" bIns="0" rtlCol="0" anchor="t"/>
          <a:lstStyle/>
          <a:p>
            <a:pPr algn="l" indent="0" marL="0">
              <a:lnSpc>
                <a:spcPts val="1450"/>
              </a:lnSpc>
              <a:buNone/>
            </a:pPr>
            <a:r>
              <a:rPr lang="en-US" sz="1150" b="1" dirty="0">
                <a:solidFill>
                  <a:srgbClr val="272525"/>
                </a:solidFill>
                <a:latin typeface="Inter Bold" pitchFamily="34" charset="0"/>
                <a:ea typeface="Inter Bold" pitchFamily="34" charset="-122"/>
                <a:cs typeface="Inter Bold" pitchFamily="34" charset="-120"/>
              </a:rPr>
              <a:t>Links you do not recognise</a:t>
            </a:r>
            <a:endParaRPr lang="en-US" sz="1150" dirty="0"/>
          </a:p>
        </p:txBody>
      </p:sp>
      <p:sp>
        <p:nvSpPr>
          <p:cNvPr id="23" name="Text 21"/>
          <p:cNvSpPr/>
          <p:nvPr/>
        </p:nvSpPr>
        <p:spPr>
          <a:xfrm>
            <a:off x="552524" y="4185940"/>
            <a:ext cx="4599533" cy="352723"/>
          </a:xfrm>
          <a:prstGeom prst="rect">
            <a:avLst/>
          </a:prstGeom>
          <a:noFill/>
          <a:ln/>
        </p:spPr>
        <p:txBody>
          <a:bodyPr wrap="square" lIns="0" tIns="0" rIns="0" bIns="0" rtlCol="0" anchor="t"/>
          <a:lstStyle/>
          <a:p>
            <a:pPr algn="l" indent="0" marL="0">
              <a:lnSpc>
                <a:spcPts val="1350"/>
              </a:lnSpc>
              <a:buNone/>
            </a:pPr>
            <a:r>
              <a:rPr lang="en-US" sz="900" dirty="0">
                <a:solidFill>
                  <a:srgbClr val="272525"/>
                </a:solidFill>
                <a:latin typeface="Inter" pitchFamily="34" charset="0"/>
                <a:ea typeface="Inter" pitchFamily="34" charset="-122"/>
                <a:cs typeface="Inter" pitchFamily="34" charset="-120"/>
              </a:rPr>
              <a:t>Hover over any link before clicking. If the URL looks unfamiliar, abbreviated, or misspelled — do not click it.</a:t>
            </a:r>
            <a:endParaRPr lang="en-US" sz="900" dirty="0"/>
          </a:p>
        </p:txBody>
      </p:sp>
      <p:sp>
        <p:nvSpPr>
          <p:cNvPr id="24" name="Text 22"/>
          <p:cNvSpPr/>
          <p:nvPr/>
        </p:nvSpPr>
        <p:spPr>
          <a:xfrm>
            <a:off x="5582543" y="1236687"/>
            <a:ext cx="1495202" cy="186854"/>
          </a:xfrm>
          <a:prstGeom prst="rect">
            <a:avLst/>
          </a:prstGeom>
          <a:noFill/>
          <a:ln/>
        </p:spPr>
        <p:txBody>
          <a:bodyPr wrap="none" lIns="0" tIns="0" rIns="0" bIns="0" rtlCol="0" anchor="t"/>
          <a:lstStyle/>
          <a:p>
            <a:pPr algn="l" indent="0" marL="0">
              <a:lnSpc>
                <a:spcPts val="1450"/>
              </a:lnSpc>
              <a:buNone/>
            </a:pPr>
            <a:r>
              <a:rPr lang="en-US" sz="1150" b="1" dirty="0">
                <a:solidFill>
                  <a:srgbClr val="000000"/>
                </a:solidFill>
                <a:latin typeface="Inter Bold" pitchFamily="34" charset="0"/>
                <a:ea typeface="Inter Bold" pitchFamily="34" charset="-122"/>
                <a:cs typeface="Inter Bold" pitchFamily="34" charset="-120"/>
              </a:rPr>
              <a:t>What to do</a:t>
            </a:r>
            <a:endParaRPr lang="en-US" sz="1150" dirty="0"/>
          </a:p>
        </p:txBody>
      </p:sp>
      <p:sp>
        <p:nvSpPr>
          <p:cNvPr id="25" name="Shape 23"/>
          <p:cNvSpPr/>
          <p:nvPr/>
        </p:nvSpPr>
        <p:spPr>
          <a:xfrm>
            <a:off x="5582543" y="1537022"/>
            <a:ext cx="3147566" cy="1163092"/>
          </a:xfrm>
          <a:prstGeom prst="roundRect">
            <a:avLst>
              <a:gd name="adj" fmla="val 4319"/>
            </a:avLst>
          </a:prstGeom>
          <a:solidFill>
            <a:srgbClr val="B6FCB8"/>
          </a:solidFill>
          <a:ln/>
        </p:spPr>
      </p:sp>
      <p:pic>
        <p:nvPicPr>
          <p:cNvPr id="26" name="Image 0" descr="preencoded.png">    </p:cNvPr>
          <p:cNvPicPr>
            <a:picLocks noChangeAspect="1"/>
          </p:cNvPicPr>
          <p:nvPr/>
        </p:nvPicPr>
        <p:blipFill>
          <a:blip r:embed="rId1"/>
          <a:stretch>
            <a:fillRect/>
          </a:stretch>
        </p:blipFill>
        <p:spPr>
          <a:xfrm>
            <a:off x="5702126" y="1710333"/>
            <a:ext cx="149498" cy="119583"/>
          </a:xfrm>
          <a:prstGeom prst="rect">
            <a:avLst/>
          </a:prstGeom>
        </p:spPr>
      </p:pic>
      <p:sp>
        <p:nvSpPr>
          <p:cNvPr id="27" name="Text 24"/>
          <p:cNvSpPr/>
          <p:nvPr/>
        </p:nvSpPr>
        <p:spPr>
          <a:xfrm>
            <a:off x="5971208" y="1667768"/>
            <a:ext cx="2639318" cy="881807"/>
          </a:xfrm>
          <a:prstGeom prst="rect">
            <a:avLst/>
          </a:prstGeom>
          <a:noFill/>
          <a:ln/>
        </p:spPr>
        <p:txBody>
          <a:bodyPr wrap="square" lIns="0" tIns="0" rIns="0" bIns="0" rtlCol="0" anchor="t"/>
          <a:lstStyle/>
          <a:p>
            <a:pPr algn="l" indent="0" marL="0">
              <a:lnSpc>
                <a:spcPts val="1350"/>
              </a:lnSpc>
              <a:buNone/>
            </a:pPr>
            <a:r>
              <a:rPr lang="en-US" sz="900" b="1" dirty="0">
                <a:solidFill>
                  <a:srgbClr val="000000"/>
                </a:solidFill>
                <a:latin typeface="Inter" pitchFamily="34" charset="0"/>
                <a:ea typeface="Inter" pitchFamily="34" charset="-122"/>
                <a:cs typeface="Inter" pitchFamily="34" charset="-120"/>
              </a:rPr>
              <a:t>Forward to your manager.</a:t>
            </a:r>
            <a:pPr algn="l" indent="0" marL="0">
              <a:lnSpc>
                <a:spcPts val="1350"/>
              </a:lnSpc>
              <a:buNone/>
            </a:pPr>
            <a:r>
              <a:rPr lang="en-US" sz="900" dirty="0">
                <a:solidFill>
                  <a:srgbClr val="000000"/>
                </a:solidFill>
                <a:latin typeface="Inter" pitchFamily="34" charset="0"/>
                <a:ea typeface="Inter" pitchFamily="34" charset="-122"/>
                <a:cs typeface="Inter" pitchFamily="34" charset="-120"/>
              </a:rPr>
              <a:t>One forward. No action needed beyond that. Your manager or the IT-of-one will investigate and advise.</a:t>
            </a:r>
            <a:endParaRPr lang="en-US" sz="900" dirty="0"/>
          </a:p>
        </p:txBody>
      </p:sp>
      <p:sp>
        <p:nvSpPr>
          <p:cNvPr id="28" name="Text 25"/>
          <p:cNvSpPr/>
          <p:nvPr/>
        </p:nvSpPr>
        <p:spPr>
          <a:xfrm>
            <a:off x="5582543" y="2813596"/>
            <a:ext cx="1495202" cy="186854"/>
          </a:xfrm>
          <a:prstGeom prst="rect">
            <a:avLst/>
          </a:prstGeom>
          <a:noFill/>
          <a:ln/>
        </p:spPr>
        <p:txBody>
          <a:bodyPr wrap="none" lIns="0" tIns="0" rIns="0" bIns="0" rtlCol="0" anchor="t"/>
          <a:lstStyle/>
          <a:p>
            <a:pPr algn="l" indent="0" marL="0">
              <a:lnSpc>
                <a:spcPts val="1450"/>
              </a:lnSpc>
              <a:buNone/>
            </a:pPr>
            <a:r>
              <a:rPr lang="en-US" sz="1150" b="1" dirty="0">
                <a:solidFill>
                  <a:srgbClr val="000000"/>
                </a:solidFill>
                <a:latin typeface="Inter Bold" pitchFamily="34" charset="0"/>
                <a:ea typeface="Inter Bold" pitchFamily="34" charset="-122"/>
                <a:cs typeface="Inter Bold" pitchFamily="34" charset="-120"/>
              </a:rPr>
              <a:t>What never to do</a:t>
            </a:r>
            <a:endParaRPr lang="en-US" sz="1150" dirty="0"/>
          </a:p>
        </p:txBody>
      </p:sp>
      <p:sp>
        <p:nvSpPr>
          <p:cNvPr id="29" name="Shape 26"/>
          <p:cNvSpPr/>
          <p:nvPr/>
        </p:nvSpPr>
        <p:spPr>
          <a:xfrm>
            <a:off x="5582543" y="3113931"/>
            <a:ext cx="3147566" cy="986730"/>
          </a:xfrm>
          <a:prstGeom prst="roundRect">
            <a:avLst>
              <a:gd name="adj" fmla="val 5091"/>
            </a:avLst>
          </a:prstGeom>
          <a:solidFill>
            <a:srgbClr val="FFB3B4"/>
          </a:solidFill>
          <a:ln/>
        </p:spPr>
      </p:sp>
      <p:pic>
        <p:nvPicPr>
          <p:cNvPr id="30" name="Image 1" descr="preencoded.png">    </p:cNvPr>
          <p:cNvPicPr>
            <a:picLocks noChangeAspect="1"/>
          </p:cNvPicPr>
          <p:nvPr/>
        </p:nvPicPr>
        <p:blipFill>
          <a:blip r:embed="rId2"/>
          <a:stretch>
            <a:fillRect/>
          </a:stretch>
        </p:blipFill>
        <p:spPr>
          <a:xfrm>
            <a:off x="5702126" y="3287241"/>
            <a:ext cx="149498" cy="119583"/>
          </a:xfrm>
          <a:prstGeom prst="rect">
            <a:avLst/>
          </a:prstGeom>
        </p:spPr>
      </p:pic>
      <p:sp>
        <p:nvSpPr>
          <p:cNvPr id="31" name="Text 27"/>
          <p:cNvSpPr/>
          <p:nvPr/>
        </p:nvSpPr>
        <p:spPr>
          <a:xfrm>
            <a:off x="5971208" y="3244676"/>
            <a:ext cx="2639318" cy="705445"/>
          </a:xfrm>
          <a:prstGeom prst="rect">
            <a:avLst/>
          </a:prstGeom>
          <a:noFill/>
          <a:ln/>
        </p:spPr>
        <p:txBody>
          <a:bodyPr wrap="square" lIns="0" tIns="0" rIns="0" bIns="0" rtlCol="0" anchor="t"/>
          <a:lstStyle/>
          <a:p>
            <a:pPr algn="l" indent="0" marL="0">
              <a:lnSpc>
                <a:spcPts val="1350"/>
              </a:lnSpc>
              <a:buNone/>
            </a:pPr>
            <a:r>
              <a:rPr lang="en-US" sz="900" b="1" dirty="0">
                <a:solidFill>
                  <a:srgbClr val="000000"/>
                </a:solidFill>
                <a:latin typeface="Inter" pitchFamily="34" charset="0"/>
                <a:ea typeface="Inter" pitchFamily="34" charset="-122"/>
                <a:cs typeface="Inter" pitchFamily="34" charset="-120"/>
              </a:rPr>
              <a:t>Do not click anything in the email.</a:t>
            </a:r>
            <a:pPr algn="l" indent="0" marL="0">
              <a:lnSpc>
                <a:spcPts val="1350"/>
              </a:lnSpc>
              <a:buNone/>
            </a:pPr>
            <a:r>
              <a:rPr lang="en-US" sz="900" dirty="0">
                <a:solidFill>
                  <a:srgbClr val="000000"/>
                </a:solidFill>
                <a:latin typeface="Inter" pitchFamily="34" charset="0"/>
                <a:ea typeface="Inter" pitchFamily="34" charset="-122"/>
                <a:cs typeface="Inter" pitchFamily="34" charset="-120"/>
              </a:rPr>
              <a:t>Not the unsubscribe link. Not the attachment. Not the "view in browser" link. Nothing.</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449610" y="407491"/>
            <a:ext cx="625971" cy="233660"/>
          </a:xfrm>
          <a:prstGeom prst="roundRect">
            <a:avLst>
              <a:gd name="adj" fmla="val 18475"/>
            </a:avLst>
          </a:prstGeom>
          <a:solidFill>
            <a:srgbClr val="DADBF1"/>
          </a:solidFill>
          <a:ln/>
        </p:spPr>
      </p:sp>
      <p:sp>
        <p:nvSpPr>
          <p:cNvPr id="3" name="Text 1"/>
          <p:cNvSpPr/>
          <p:nvPr/>
        </p:nvSpPr>
        <p:spPr>
          <a:xfrm>
            <a:off x="526628" y="445963"/>
            <a:ext cx="471934" cy="156716"/>
          </a:xfrm>
          <a:prstGeom prst="rect">
            <a:avLst/>
          </a:prstGeom>
          <a:noFill/>
          <a:ln/>
        </p:spPr>
        <p:txBody>
          <a:bodyPr wrap="none" lIns="0" tIns="0" rIns="0" bIns="0" rtlCol="0" anchor="t"/>
          <a:lstStyle/>
          <a:p>
            <a:pPr algn="l" indent="0" marL="0">
              <a:lnSpc>
                <a:spcPts val="1200"/>
              </a:lnSpc>
              <a:buNone/>
            </a:pPr>
            <a:r>
              <a:rPr lang="en-US" sz="800" dirty="0">
                <a:solidFill>
                  <a:srgbClr val="272525"/>
                </a:solidFill>
                <a:latin typeface="Inter" pitchFamily="34" charset="0"/>
                <a:ea typeface="Inter" pitchFamily="34" charset="-122"/>
                <a:cs typeface="Inter" pitchFamily="34" charset="-120"/>
              </a:rPr>
              <a:t>AI TOOLS</a:t>
            </a:r>
            <a:endParaRPr lang="en-US" sz="800" dirty="0"/>
          </a:p>
        </p:txBody>
      </p:sp>
      <p:sp>
        <p:nvSpPr>
          <p:cNvPr id="4" name="Text 2"/>
          <p:cNvSpPr/>
          <p:nvPr/>
        </p:nvSpPr>
        <p:spPr>
          <a:xfrm>
            <a:off x="449610" y="687660"/>
            <a:ext cx="5798493" cy="401464"/>
          </a:xfrm>
          <a:prstGeom prst="rect">
            <a:avLst/>
          </a:prstGeom>
          <a:noFill/>
          <a:ln/>
        </p:spPr>
        <p:txBody>
          <a:bodyPr wrap="none" lIns="0" tIns="0" rIns="0" bIns="0" rtlCol="0" anchor="t"/>
          <a:lstStyle/>
          <a:p>
            <a:pPr algn="l" indent="0" marL="0">
              <a:lnSpc>
                <a:spcPts val="3150"/>
              </a:lnSpc>
              <a:buNone/>
            </a:pPr>
            <a:r>
              <a:rPr lang="en-US" sz="2500" b="1" dirty="0">
                <a:solidFill>
                  <a:srgbClr val="000000"/>
                </a:solidFill>
                <a:latin typeface="Inter Bold" pitchFamily="34" charset="0"/>
                <a:ea typeface="Inter Bold" pitchFamily="34" charset="-122"/>
                <a:cs typeface="Inter Bold" pitchFamily="34" charset="-120"/>
              </a:rPr>
              <a:t>The company AI policy — three lines.</a:t>
            </a:r>
            <a:endParaRPr lang="en-US" sz="2500" dirty="0"/>
          </a:p>
        </p:txBody>
      </p:sp>
      <p:sp>
        <p:nvSpPr>
          <p:cNvPr id="5" name="Text 3"/>
          <p:cNvSpPr/>
          <p:nvPr/>
        </p:nvSpPr>
        <p:spPr>
          <a:xfrm>
            <a:off x="449610" y="1263700"/>
            <a:ext cx="8244780" cy="391864"/>
          </a:xfrm>
          <a:prstGeom prst="rect">
            <a:avLst/>
          </a:prstGeom>
          <a:noFill/>
          <a:ln/>
        </p:spPr>
        <p:txBody>
          <a:bodyPr wrap="squar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AI tools are useful. They are also, at present, data collection systems for the companies that run them. What you type into them can be used to train future models. The policy is straightforward.</a:t>
            </a:r>
            <a:endParaRPr lang="en-US" sz="1000" dirty="0"/>
          </a:p>
        </p:txBody>
      </p:sp>
      <p:sp>
        <p:nvSpPr>
          <p:cNvPr id="6" name="Shape 4"/>
          <p:cNvSpPr/>
          <p:nvPr/>
        </p:nvSpPr>
        <p:spPr>
          <a:xfrm>
            <a:off x="449610" y="1786533"/>
            <a:ext cx="2670646" cy="2109118"/>
          </a:xfrm>
          <a:prstGeom prst="roundRect">
            <a:avLst>
              <a:gd name="adj" fmla="val 2558"/>
            </a:avLst>
          </a:prstGeom>
          <a:solidFill>
            <a:srgbClr val="DADBF1"/>
          </a:solidFill>
          <a:ln w="4763">
            <a:solidFill>
              <a:srgbClr val="C0C1D7"/>
            </a:solidFill>
            <a:prstDash val="solid"/>
          </a:ln>
        </p:spPr>
      </p:sp>
      <p:sp>
        <p:nvSpPr>
          <p:cNvPr id="7" name="Text 5"/>
          <p:cNvSpPr/>
          <p:nvPr/>
        </p:nvSpPr>
        <p:spPr>
          <a:xfrm>
            <a:off x="582811" y="1919734"/>
            <a:ext cx="2404244" cy="401389"/>
          </a:xfrm>
          <a:prstGeom prst="rect">
            <a:avLst/>
          </a:prstGeom>
          <a:noFill/>
          <a:ln/>
        </p:spPr>
        <p:txBody>
          <a:bodyPr wrap="square" lIns="0" tIns="0" rIns="0" bIns="0" rtlCol="0" anchor="t"/>
          <a:lstStyle/>
          <a:p>
            <a:pPr algn="l" indent="0" marL="0">
              <a:lnSpc>
                <a:spcPts val="1550"/>
              </a:lnSpc>
              <a:buNone/>
            </a:pPr>
            <a:r>
              <a:rPr lang="en-US" sz="1250" b="1" dirty="0">
                <a:solidFill>
                  <a:srgbClr val="272525"/>
                </a:solidFill>
                <a:latin typeface="Inter Bold" pitchFamily="34" charset="0"/>
                <a:ea typeface="Inter Bold" pitchFamily="34" charset="-122"/>
                <a:cs typeface="Inter Bold" pitchFamily="34" charset="-120"/>
              </a:rPr>
              <a:t>Rule 1 — Company data stays out</a:t>
            </a:r>
            <a:endParaRPr lang="en-US" sz="1250" dirty="0"/>
          </a:p>
        </p:txBody>
      </p:sp>
      <p:sp>
        <p:nvSpPr>
          <p:cNvPr id="8" name="Text 6"/>
          <p:cNvSpPr/>
          <p:nvPr/>
        </p:nvSpPr>
        <p:spPr>
          <a:xfrm>
            <a:off x="582811" y="2390924"/>
            <a:ext cx="2404244" cy="1371526"/>
          </a:xfrm>
          <a:prstGeom prst="rect">
            <a:avLst/>
          </a:prstGeom>
          <a:noFill/>
          <a:ln/>
        </p:spPr>
        <p:txBody>
          <a:bodyPr wrap="squar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Customer data, engineering designs, financial figures, and any internal business information do not go into ChatGPT, Claude, Gemini, Copilot, or any other AI tool — regardless of whether it appears to be private or confidential mode.</a:t>
            </a:r>
            <a:endParaRPr lang="en-US" sz="1000" dirty="0"/>
          </a:p>
        </p:txBody>
      </p:sp>
      <p:sp>
        <p:nvSpPr>
          <p:cNvPr id="9" name="Shape 7"/>
          <p:cNvSpPr/>
          <p:nvPr/>
        </p:nvSpPr>
        <p:spPr>
          <a:xfrm>
            <a:off x="3236640" y="1786533"/>
            <a:ext cx="2670646" cy="2109118"/>
          </a:xfrm>
          <a:prstGeom prst="roundRect">
            <a:avLst>
              <a:gd name="adj" fmla="val 2558"/>
            </a:avLst>
          </a:prstGeom>
          <a:solidFill>
            <a:srgbClr val="DADBF1"/>
          </a:solidFill>
          <a:ln w="4763">
            <a:solidFill>
              <a:srgbClr val="C0C1D7"/>
            </a:solidFill>
            <a:prstDash val="solid"/>
          </a:ln>
        </p:spPr>
      </p:sp>
      <p:sp>
        <p:nvSpPr>
          <p:cNvPr id="10" name="Text 8"/>
          <p:cNvSpPr/>
          <p:nvPr/>
        </p:nvSpPr>
        <p:spPr>
          <a:xfrm>
            <a:off x="3369841" y="1919734"/>
            <a:ext cx="2393900" cy="200695"/>
          </a:xfrm>
          <a:prstGeom prst="rect">
            <a:avLst/>
          </a:prstGeom>
          <a:noFill/>
          <a:ln/>
        </p:spPr>
        <p:txBody>
          <a:bodyPr wrap="none" lIns="0" tIns="0" rIns="0" bIns="0" rtlCol="0" anchor="t"/>
          <a:lstStyle/>
          <a:p>
            <a:pPr algn="l" indent="0" marL="0">
              <a:lnSpc>
                <a:spcPts val="1550"/>
              </a:lnSpc>
              <a:buNone/>
            </a:pPr>
            <a:r>
              <a:rPr lang="en-US" sz="1250" b="1" dirty="0">
                <a:solidFill>
                  <a:srgbClr val="272525"/>
                </a:solidFill>
                <a:latin typeface="Inter Bold" pitchFamily="34" charset="0"/>
                <a:ea typeface="Inter Bold" pitchFamily="34" charset="-122"/>
                <a:cs typeface="Inter Bold" pitchFamily="34" charset="-120"/>
              </a:rPr>
              <a:t>Rule 2 — Ask before you adopt</a:t>
            </a:r>
            <a:endParaRPr lang="en-US" sz="1250" dirty="0"/>
          </a:p>
        </p:txBody>
      </p:sp>
      <p:sp>
        <p:nvSpPr>
          <p:cNvPr id="11" name="Text 9"/>
          <p:cNvSpPr/>
          <p:nvPr/>
        </p:nvSpPr>
        <p:spPr>
          <a:xfrm>
            <a:off x="3369841" y="2190229"/>
            <a:ext cx="2404244" cy="979661"/>
          </a:xfrm>
          <a:prstGeom prst="rect">
            <a:avLst/>
          </a:prstGeom>
          <a:noFill/>
          <a:ln/>
        </p:spPr>
        <p:txBody>
          <a:bodyPr wrap="squar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Before using a new AI tool for work tasks, check with the IT-of-one. Some tools have enterprise versions with appropriate data handling. Some do not. The check takes five minutes.</a:t>
            </a:r>
            <a:endParaRPr lang="en-US" sz="1000" dirty="0"/>
          </a:p>
        </p:txBody>
      </p:sp>
      <p:sp>
        <p:nvSpPr>
          <p:cNvPr id="12" name="Shape 10"/>
          <p:cNvSpPr/>
          <p:nvPr/>
        </p:nvSpPr>
        <p:spPr>
          <a:xfrm>
            <a:off x="6023670" y="1786533"/>
            <a:ext cx="2670646" cy="2109118"/>
          </a:xfrm>
          <a:prstGeom prst="roundRect">
            <a:avLst>
              <a:gd name="adj" fmla="val 2558"/>
            </a:avLst>
          </a:prstGeom>
          <a:solidFill>
            <a:srgbClr val="DADBF1"/>
          </a:solidFill>
          <a:ln w="4763">
            <a:solidFill>
              <a:srgbClr val="C0C1D7"/>
            </a:solidFill>
            <a:prstDash val="solid"/>
          </a:ln>
        </p:spPr>
      </p:sp>
      <p:sp>
        <p:nvSpPr>
          <p:cNvPr id="13" name="Text 11"/>
          <p:cNvSpPr/>
          <p:nvPr/>
        </p:nvSpPr>
        <p:spPr>
          <a:xfrm>
            <a:off x="6156871" y="1919734"/>
            <a:ext cx="2404244" cy="401389"/>
          </a:xfrm>
          <a:prstGeom prst="rect">
            <a:avLst/>
          </a:prstGeom>
          <a:noFill/>
          <a:ln/>
        </p:spPr>
        <p:txBody>
          <a:bodyPr wrap="square" lIns="0" tIns="0" rIns="0" bIns="0" rtlCol="0" anchor="t"/>
          <a:lstStyle/>
          <a:p>
            <a:pPr algn="l" indent="0" marL="0">
              <a:lnSpc>
                <a:spcPts val="1550"/>
              </a:lnSpc>
              <a:buNone/>
            </a:pPr>
            <a:r>
              <a:rPr lang="en-US" sz="1250" b="1" dirty="0">
                <a:solidFill>
                  <a:srgbClr val="272525"/>
                </a:solidFill>
                <a:latin typeface="Inter Bold" pitchFamily="34" charset="0"/>
                <a:ea typeface="Inter Bold" pitchFamily="34" charset="-122"/>
                <a:cs typeface="Inter Bold" pitchFamily="34" charset="-120"/>
              </a:rPr>
              <a:t>Rule 3 — Slip-ups must be reported</a:t>
            </a:r>
            <a:endParaRPr lang="en-US" sz="1250" dirty="0"/>
          </a:p>
        </p:txBody>
      </p:sp>
      <p:sp>
        <p:nvSpPr>
          <p:cNvPr id="14" name="Text 12"/>
          <p:cNvSpPr/>
          <p:nvPr/>
        </p:nvSpPr>
        <p:spPr>
          <a:xfrm>
            <a:off x="6156871" y="2390924"/>
            <a:ext cx="2404244" cy="979661"/>
          </a:xfrm>
          <a:prstGeom prst="rect">
            <a:avLst/>
          </a:prstGeom>
          <a:noFill/>
          <a:ln/>
        </p:spPr>
        <p:txBody>
          <a:bodyPr wrap="square" lIns="0" tIns="0" rIns="0" bIns="0" rtlCol="0" anchor="t"/>
          <a:lstStyle/>
          <a:p>
            <a:pPr algn="l" indent="0" marL="0">
              <a:lnSpc>
                <a:spcPts val="1500"/>
              </a:lnSpc>
              <a:buNone/>
            </a:pPr>
            <a:r>
              <a:rPr lang="en-US" sz="1000" dirty="0">
                <a:solidFill>
                  <a:srgbClr val="272525"/>
                </a:solidFill>
                <a:latin typeface="Inter" pitchFamily="34" charset="0"/>
                <a:ea typeface="Inter" pitchFamily="34" charset="-122"/>
                <a:cs typeface="Inter" pitchFamily="34" charset="-120"/>
              </a:rPr>
              <a:t>If you entered company data into an AI tool — even accidentally — tell your manager within 24 hours. The same no-penalty rule applies. Hiding it does not.</a:t>
            </a:r>
            <a:endParaRPr lang="en-US" sz="1000" dirty="0"/>
          </a:p>
        </p:txBody>
      </p:sp>
      <p:sp>
        <p:nvSpPr>
          <p:cNvPr id="15" name="Shape 13"/>
          <p:cNvSpPr/>
          <p:nvPr/>
        </p:nvSpPr>
        <p:spPr>
          <a:xfrm>
            <a:off x="449610" y="4026619"/>
            <a:ext cx="8244780" cy="709315"/>
          </a:xfrm>
          <a:prstGeom prst="roundRect">
            <a:avLst>
              <a:gd name="adj" fmla="val 7607"/>
            </a:avLst>
          </a:prstGeom>
          <a:solidFill>
            <a:srgbClr val="FCF2B5"/>
          </a:solidFill>
          <a:ln/>
        </p:spPr>
      </p:sp>
      <p:pic>
        <p:nvPicPr>
          <p:cNvPr id="16" name="Image 0" descr="preencoded.png">    </p:cNvPr>
          <p:cNvPicPr>
            <a:picLocks noChangeAspect="1"/>
          </p:cNvPicPr>
          <p:nvPr/>
        </p:nvPicPr>
        <p:blipFill>
          <a:blip r:embed="rId1"/>
          <a:stretch>
            <a:fillRect/>
          </a:stretch>
        </p:blipFill>
        <p:spPr>
          <a:xfrm>
            <a:off x="578048" y="4217566"/>
            <a:ext cx="160586" cy="128439"/>
          </a:xfrm>
          <a:prstGeom prst="rect">
            <a:avLst/>
          </a:prstGeom>
        </p:spPr>
      </p:pic>
      <p:sp>
        <p:nvSpPr>
          <p:cNvPr id="17" name="Text 14"/>
          <p:cNvSpPr/>
          <p:nvPr/>
        </p:nvSpPr>
        <p:spPr>
          <a:xfrm>
            <a:off x="867073" y="4175075"/>
            <a:ext cx="7698879" cy="391864"/>
          </a:xfrm>
          <a:prstGeom prst="rect">
            <a:avLst/>
          </a:prstGeom>
          <a:noFill/>
          <a:ln/>
        </p:spPr>
        <p:txBody>
          <a:bodyPr wrap="square" lIns="0" tIns="0" rIns="0" bIns="0" rtlCol="0" anchor="t"/>
          <a:lstStyle/>
          <a:p>
            <a:pPr algn="l" indent="0" marL="0">
              <a:lnSpc>
                <a:spcPts val="1500"/>
              </a:lnSpc>
              <a:buNone/>
            </a:pPr>
            <a:r>
              <a:rPr lang="en-US" sz="1000" b="1" dirty="0">
                <a:solidFill>
                  <a:srgbClr val="000000"/>
                </a:solidFill>
                <a:latin typeface="Inter" pitchFamily="34" charset="0"/>
                <a:ea typeface="Inter" pitchFamily="34" charset="-122"/>
                <a:cs typeface="Inter" pitchFamily="34" charset="-120"/>
              </a:rPr>
              <a:t>The "it's just a draft" exception does not exist.</a:t>
            </a:r>
            <a:pPr algn="l" indent="0" marL="0">
              <a:lnSpc>
                <a:spcPts val="1500"/>
              </a:lnSpc>
              <a:buNone/>
            </a:pPr>
            <a:r>
              <a:rPr lang="en-US" sz="1000" dirty="0">
                <a:solidFill>
                  <a:srgbClr val="000000"/>
                </a:solidFill>
                <a:latin typeface="Inter" pitchFamily="34" charset="0"/>
                <a:ea typeface="Inter" pitchFamily="34" charset="-122"/>
                <a:cs typeface="Inter" pitchFamily="34" charset="-120"/>
              </a:rPr>
              <a:t> Even pasting a draft email with a client's name, project reference, or financial figure into an AI tool counts as sending company data outside company systems.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496119" y="1022449"/>
            <a:ext cx="829791" cy="266402"/>
          </a:xfrm>
          <a:prstGeom prst="roundRect">
            <a:avLst>
              <a:gd name="adj" fmla="val 17880"/>
            </a:avLst>
          </a:prstGeom>
          <a:solidFill>
            <a:srgbClr val="DADBF1"/>
          </a:solidFill>
          <a:ln/>
        </p:spPr>
      </p:sp>
      <p:sp>
        <p:nvSpPr>
          <p:cNvPr id="3" name="Text 1"/>
          <p:cNvSpPr/>
          <p:nvPr/>
        </p:nvSpPr>
        <p:spPr>
          <a:xfrm>
            <a:off x="581174" y="1064940"/>
            <a:ext cx="659681" cy="181421"/>
          </a:xfrm>
          <a:prstGeom prst="rect">
            <a:avLst/>
          </a:prstGeom>
          <a:noFill/>
          <a:ln/>
        </p:spPr>
        <p:txBody>
          <a:bodyPr wrap="none" lIns="0" tIns="0" rIns="0" bIns="0" rtlCol="0" anchor="t"/>
          <a:lstStyle/>
          <a:p>
            <a:pPr algn="l" indent="0" marL="0">
              <a:lnSpc>
                <a:spcPts val="1400"/>
              </a:lnSpc>
              <a:buNone/>
            </a:pPr>
            <a:r>
              <a:rPr lang="en-US" sz="850" dirty="0">
                <a:solidFill>
                  <a:srgbClr val="272525"/>
                </a:solidFill>
                <a:latin typeface="Inter" pitchFamily="34" charset="0"/>
                <a:ea typeface="Inter" pitchFamily="34" charset="-122"/>
                <a:cs typeface="Inter" pitchFamily="34" charset="-120"/>
              </a:rPr>
              <a:t>QUESTIONS</a:t>
            </a:r>
            <a:endParaRPr lang="en-US" sz="850" dirty="0"/>
          </a:p>
        </p:txBody>
      </p:sp>
      <p:sp>
        <p:nvSpPr>
          <p:cNvPr id="4" name="Text 2"/>
          <p:cNvSpPr/>
          <p:nvPr/>
        </p:nvSpPr>
        <p:spPr>
          <a:xfrm>
            <a:off x="1838102" y="1345555"/>
            <a:ext cx="5467722" cy="442987"/>
          </a:xfrm>
          <a:prstGeom prst="rect">
            <a:avLst/>
          </a:prstGeom>
          <a:noFill/>
          <a:ln/>
        </p:spPr>
        <p:txBody>
          <a:bodyPr wrap="none" lIns="0" tIns="0" rIns="0" bIns="0" rtlCol="0" anchor="t"/>
          <a:lstStyle/>
          <a:p>
            <a:pPr algn="ctr" indent="0" marL="0">
              <a:lnSpc>
                <a:spcPts val="3450"/>
              </a:lnSpc>
              <a:buNone/>
            </a:pPr>
            <a:r>
              <a:rPr lang="en-US" sz="2750" b="1" dirty="0">
                <a:solidFill>
                  <a:srgbClr val="000000"/>
                </a:solidFill>
                <a:latin typeface="Inter Bold" pitchFamily="34" charset="0"/>
                <a:ea typeface="Inter Bold" pitchFamily="34" charset="-122"/>
                <a:cs typeface="Inter Bold" pitchFamily="34" charset="-120"/>
              </a:rPr>
              <a:t>Questions are always welcome.</a:t>
            </a:r>
            <a:endParaRPr lang="en-US" sz="2750" dirty="0"/>
          </a:p>
        </p:txBody>
      </p:sp>
      <p:sp>
        <p:nvSpPr>
          <p:cNvPr id="5" name="Text 3"/>
          <p:cNvSpPr/>
          <p:nvPr/>
        </p:nvSpPr>
        <p:spPr>
          <a:xfrm>
            <a:off x="496119" y="2001143"/>
            <a:ext cx="8151763" cy="453628"/>
          </a:xfrm>
          <a:prstGeom prst="rect">
            <a:avLst/>
          </a:prstGeom>
          <a:noFill/>
          <a:ln/>
        </p:spPr>
        <p:txBody>
          <a:bodyPr wrap="square" lIns="0" tIns="0" rIns="0" bIns="0" rtlCol="0" anchor="t"/>
          <a:lstStyle/>
          <a:p>
            <a:pPr algn="ctr" indent="0" marL="0">
              <a:lnSpc>
                <a:spcPts val="1750"/>
              </a:lnSpc>
              <a:buNone/>
            </a:pPr>
            <a:r>
              <a:rPr lang="en-US" sz="1100" dirty="0">
                <a:solidFill>
                  <a:srgbClr val="272525"/>
                </a:solidFill>
                <a:latin typeface="Inter" pitchFamily="34" charset="0"/>
                <a:ea typeface="Inter" pitchFamily="34" charset="-122"/>
                <a:cs typeface="Inter" pitchFamily="34" charset="-120"/>
              </a:rPr>
              <a:t>If something in this deck is unclear, if you are unsure whether a specific action is allowed, or if you spotted something that needs to be reported — there are three ways to reach the right person.</a:t>
            </a:r>
            <a:endParaRPr lang="en-US" sz="1100" dirty="0"/>
          </a:p>
        </p:txBody>
      </p:sp>
      <p:sp>
        <p:nvSpPr>
          <p:cNvPr id="6" name="Shape 4"/>
          <p:cNvSpPr/>
          <p:nvPr/>
        </p:nvSpPr>
        <p:spPr>
          <a:xfrm>
            <a:off x="496119" y="2614240"/>
            <a:ext cx="8151763" cy="1506810"/>
          </a:xfrm>
          <a:prstGeom prst="roundRect">
            <a:avLst>
              <a:gd name="adj" fmla="val 3952"/>
            </a:avLst>
          </a:prstGeom>
          <a:solidFill>
            <a:srgbClr val="DADBF1"/>
          </a:solidFill>
          <a:ln w="4763">
            <a:solidFill>
              <a:srgbClr val="C0C1D7"/>
            </a:solidFill>
            <a:prstDash val="solid"/>
          </a:ln>
        </p:spPr>
      </p:sp>
      <p:sp>
        <p:nvSpPr>
          <p:cNvPr id="7" name="Shape 5"/>
          <p:cNvSpPr/>
          <p:nvPr/>
        </p:nvSpPr>
        <p:spPr>
          <a:xfrm>
            <a:off x="500881" y="2619003"/>
            <a:ext cx="2714030" cy="1497285"/>
          </a:xfrm>
          <a:prstGeom prst="roundRect">
            <a:avLst>
              <a:gd name="adj" fmla="val 3977"/>
            </a:avLst>
          </a:prstGeom>
          <a:solidFill>
            <a:srgbClr val="DADBF1"/>
          </a:solidFill>
          <a:ln/>
        </p:spPr>
      </p:sp>
      <p:sp>
        <p:nvSpPr>
          <p:cNvPr id="8" name="Text 6"/>
          <p:cNvSpPr/>
          <p:nvPr/>
        </p:nvSpPr>
        <p:spPr>
          <a:xfrm>
            <a:off x="642640" y="2760762"/>
            <a:ext cx="1772022" cy="221456"/>
          </a:xfrm>
          <a:prstGeom prst="rect">
            <a:avLst/>
          </a:prstGeom>
          <a:noFill/>
          <a:ln/>
        </p:spPr>
        <p:txBody>
          <a:bodyPr wrap="none" lIns="0" tIns="0" rIns="0" bIns="0" rtlCol="0" anchor="t"/>
          <a:lstStyle/>
          <a:p>
            <a:pPr algn="l" indent="0" marL="0">
              <a:lnSpc>
                <a:spcPts val="1700"/>
              </a:lnSpc>
              <a:buNone/>
            </a:pPr>
            <a:r>
              <a:rPr lang="en-US" sz="1350" b="1" dirty="0">
                <a:solidFill>
                  <a:srgbClr val="272525"/>
                </a:solidFill>
                <a:latin typeface="Inter Bold" pitchFamily="34" charset="0"/>
                <a:ea typeface="Inter Bold" pitchFamily="34" charset="-122"/>
                <a:cs typeface="Inter Bold" pitchFamily="34" charset="-120"/>
              </a:rPr>
              <a:t>Your manager</a:t>
            </a:r>
            <a:endParaRPr lang="en-US" sz="1350" dirty="0"/>
          </a:p>
        </p:txBody>
      </p:sp>
      <p:sp>
        <p:nvSpPr>
          <p:cNvPr id="9" name="Text 7"/>
          <p:cNvSpPr/>
          <p:nvPr/>
        </p:nvSpPr>
        <p:spPr>
          <a:xfrm>
            <a:off x="642640" y="3067273"/>
            <a:ext cx="2430512" cy="907256"/>
          </a:xfrm>
          <a:prstGeom prst="rect">
            <a:avLst/>
          </a:prstGeom>
          <a:noFill/>
          <a:ln/>
        </p:spPr>
        <p:txBody>
          <a:bodyPr wrap="square" lIns="0" tIns="0" rIns="0" bIns="0" rtlCol="0" anchor="t"/>
          <a:lstStyle/>
          <a:p>
            <a:pPr algn="l" indent="0" marL="0">
              <a:lnSpc>
                <a:spcPts val="1750"/>
              </a:lnSpc>
              <a:buNone/>
            </a:pPr>
            <a:r>
              <a:rPr lang="en-US" sz="1100" dirty="0">
                <a:solidFill>
                  <a:srgbClr val="272525"/>
                </a:solidFill>
                <a:latin typeface="Inter" pitchFamily="34" charset="0"/>
                <a:ea typeface="Inter" pitchFamily="34" charset="-122"/>
                <a:cs typeface="Inter" pitchFamily="34" charset="-120"/>
              </a:rPr>
              <a:t>First point of contact for any data safety question, incident, or observation. Same-day response expected.</a:t>
            </a:r>
            <a:endParaRPr lang="en-US" sz="1100" dirty="0"/>
          </a:p>
        </p:txBody>
      </p:sp>
      <p:sp>
        <p:nvSpPr>
          <p:cNvPr id="10" name="Shape 8"/>
          <p:cNvSpPr/>
          <p:nvPr/>
        </p:nvSpPr>
        <p:spPr>
          <a:xfrm>
            <a:off x="3214911" y="2619003"/>
            <a:ext cx="2714104" cy="1497285"/>
          </a:xfrm>
          <a:prstGeom prst="rect">
            <a:avLst/>
          </a:prstGeom>
          <a:solidFill>
            <a:srgbClr val="DADBF1"/>
          </a:solidFill>
          <a:ln/>
        </p:spPr>
      </p:sp>
      <p:sp>
        <p:nvSpPr>
          <p:cNvPr id="11" name="Shape 9"/>
          <p:cNvSpPr/>
          <p:nvPr/>
        </p:nvSpPr>
        <p:spPr>
          <a:xfrm>
            <a:off x="3214911" y="2619003"/>
            <a:ext cx="19050" cy="1497285"/>
          </a:xfrm>
          <a:prstGeom prst="roundRect">
            <a:avLst>
              <a:gd name="adj" fmla="val 312558"/>
            </a:avLst>
          </a:prstGeom>
          <a:solidFill>
            <a:srgbClr val="C0C1D7"/>
          </a:solidFill>
          <a:ln/>
        </p:spPr>
      </p:sp>
      <p:sp>
        <p:nvSpPr>
          <p:cNvPr id="12" name="Text 10"/>
          <p:cNvSpPr/>
          <p:nvPr/>
        </p:nvSpPr>
        <p:spPr>
          <a:xfrm>
            <a:off x="3356670" y="2760762"/>
            <a:ext cx="1772022" cy="221456"/>
          </a:xfrm>
          <a:prstGeom prst="rect">
            <a:avLst/>
          </a:prstGeom>
          <a:noFill/>
          <a:ln/>
        </p:spPr>
        <p:txBody>
          <a:bodyPr wrap="none" lIns="0" tIns="0" rIns="0" bIns="0" rtlCol="0" anchor="t"/>
          <a:lstStyle/>
          <a:p>
            <a:pPr algn="l" indent="0" marL="0">
              <a:lnSpc>
                <a:spcPts val="1700"/>
              </a:lnSpc>
              <a:buNone/>
            </a:pPr>
            <a:r>
              <a:rPr lang="en-US" sz="1350" b="1" dirty="0">
                <a:solidFill>
                  <a:srgbClr val="272525"/>
                </a:solidFill>
                <a:latin typeface="Inter Bold" pitchFamily="34" charset="0"/>
                <a:ea typeface="Inter Bold" pitchFamily="34" charset="-122"/>
                <a:cs typeface="Inter Bold" pitchFamily="34" charset="-120"/>
              </a:rPr>
              <a:t>The IT-of-one</a:t>
            </a:r>
            <a:endParaRPr lang="en-US" sz="1350" dirty="0"/>
          </a:p>
        </p:txBody>
      </p:sp>
      <p:sp>
        <p:nvSpPr>
          <p:cNvPr id="13" name="Text 11"/>
          <p:cNvSpPr/>
          <p:nvPr/>
        </p:nvSpPr>
        <p:spPr>
          <a:xfrm>
            <a:off x="3356670" y="3067273"/>
            <a:ext cx="2430587" cy="907256"/>
          </a:xfrm>
          <a:prstGeom prst="rect">
            <a:avLst/>
          </a:prstGeom>
          <a:noFill/>
          <a:ln/>
        </p:spPr>
        <p:txBody>
          <a:bodyPr wrap="square" lIns="0" tIns="0" rIns="0" bIns="0" rtlCol="0" anchor="t"/>
          <a:lstStyle/>
          <a:p>
            <a:pPr algn="l" indent="0" marL="0">
              <a:lnSpc>
                <a:spcPts val="1750"/>
              </a:lnSpc>
              <a:buNone/>
            </a:pPr>
            <a:r>
              <a:rPr lang="en-US" sz="1100" dirty="0">
                <a:solidFill>
                  <a:srgbClr val="272525"/>
                </a:solidFill>
                <a:latin typeface="Inter" pitchFamily="34" charset="0"/>
                <a:ea typeface="Inter" pitchFamily="34" charset="-122"/>
                <a:cs typeface="Inter" pitchFamily="34" charset="-120"/>
              </a:rPr>
              <a:t>For technical questions — password managers, 2FA setup, approved tools, device policy — speak to the IT administrator directly.</a:t>
            </a:r>
            <a:endParaRPr lang="en-US" sz="1100" dirty="0"/>
          </a:p>
        </p:txBody>
      </p:sp>
      <p:sp>
        <p:nvSpPr>
          <p:cNvPr id="14" name="Shape 12"/>
          <p:cNvSpPr/>
          <p:nvPr/>
        </p:nvSpPr>
        <p:spPr>
          <a:xfrm>
            <a:off x="5929015" y="2619003"/>
            <a:ext cx="2714104" cy="1497285"/>
          </a:xfrm>
          <a:prstGeom prst="rect">
            <a:avLst/>
          </a:prstGeom>
          <a:solidFill>
            <a:srgbClr val="DADBF1"/>
          </a:solidFill>
          <a:ln/>
        </p:spPr>
      </p:sp>
      <p:sp>
        <p:nvSpPr>
          <p:cNvPr id="15" name="Shape 13"/>
          <p:cNvSpPr/>
          <p:nvPr/>
        </p:nvSpPr>
        <p:spPr>
          <a:xfrm>
            <a:off x="5929015" y="2619003"/>
            <a:ext cx="19050" cy="1497285"/>
          </a:xfrm>
          <a:prstGeom prst="roundRect">
            <a:avLst>
              <a:gd name="adj" fmla="val 312558"/>
            </a:avLst>
          </a:prstGeom>
          <a:solidFill>
            <a:srgbClr val="C0C1D7"/>
          </a:solidFill>
          <a:ln/>
        </p:spPr>
      </p:sp>
      <p:sp>
        <p:nvSpPr>
          <p:cNvPr id="16" name="Text 14"/>
          <p:cNvSpPr/>
          <p:nvPr/>
        </p:nvSpPr>
        <p:spPr>
          <a:xfrm>
            <a:off x="6070774" y="2760762"/>
            <a:ext cx="1772022" cy="221456"/>
          </a:xfrm>
          <a:prstGeom prst="rect">
            <a:avLst/>
          </a:prstGeom>
          <a:noFill/>
          <a:ln/>
        </p:spPr>
        <p:txBody>
          <a:bodyPr wrap="none" lIns="0" tIns="0" rIns="0" bIns="0" rtlCol="0" anchor="t"/>
          <a:lstStyle/>
          <a:p>
            <a:pPr algn="l" indent="0" marL="0">
              <a:lnSpc>
                <a:spcPts val="1700"/>
              </a:lnSpc>
              <a:buNone/>
            </a:pPr>
            <a:r>
              <a:rPr lang="en-US" sz="1350" b="1" dirty="0">
                <a:solidFill>
                  <a:srgbClr val="272525"/>
                </a:solidFill>
                <a:latin typeface="Inter Bold" pitchFamily="34" charset="0"/>
                <a:ea typeface="Inter Bold" pitchFamily="34" charset="-122"/>
                <a:cs typeface="Inter Bold" pitchFamily="34" charset="-120"/>
              </a:rPr>
              <a:t>hello@siriusstar.in</a:t>
            </a:r>
            <a:endParaRPr lang="en-US" sz="1350" dirty="0"/>
          </a:p>
        </p:txBody>
      </p:sp>
      <p:sp>
        <p:nvSpPr>
          <p:cNvPr id="17" name="Text 15"/>
          <p:cNvSpPr/>
          <p:nvPr/>
        </p:nvSpPr>
        <p:spPr>
          <a:xfrm>
            <a:off x="6070774" y="3067273"/>
            <a:ext cx="2430587" cy="907256"/>
          </a:xfrm>
          <a:prstGeom prst="rect">
            <a:avLst/>
          </a:prstGeom>
          <a:noFill/>
          <a:ln/>
        </p:spPr>
        <p:txBody>
          <a:bodyPr wrap="square" lIns="0" tIns="0" rIns="0" bIns="0" rtlCol="0" anchor="t"/>
          <a:lstStyle/>
          <a:p>
            <a:pPr algn="l" indent="0" marL="0">
              <a:lnSpc>
                <a:spcPts val="1750"/>
              </a:lnSpc>
              <a:buNone/>
            </a:pPr>
            <a:r>
              <a:rPr lang="en-US" sz="1100" dirty="0">
                <a:solidFill>
                  <a:srgbClr val="272525"/>
                </a:solidFill>
                <a:latin typeface="Inter" pitchFamily="34" charset="0"/>
                <a:ea typeface="Inter" pitchFamily="34" charset="-122"/>
                <a:cs typeface="Inter" pitchFamily="34" charset="-120"/>
              </a:rPr>
              <a:t>For questions that go beyond your manager or internal IT — or if you need an outside perspective on a data safety concern.</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FFFFFF">
              <a:alpha val="60000"/>
            </a:srgbClr>
          </a:solidFill>
          <a:ln/>
        </p:spPr>
      </p:sp>
      <p:pic>
        <p:nvPicPr>
          <p:cNvPr id="4" name="Image 1" descr="preencoded.png">    </p:cNvPr>
          <p:cNvPicPr>
            <a:picLocks noChangeAspect="1"/>
          </p:cNvPicPr>
          <p:nvPr/>
        </p:nvPicPr>
        <p:blipFill>
          <a:blip r:embed="rId2"/>
          <a:stretch>
            <a:fillRect/>
          </a:stretch>
        </p:blipFill>
        <p:spPr>
          <a:xfrm>
            <a:off x="2727871" y="881658"/>
            <a:ext cx="3688184" cy="1701180"/>
          </a:xfrm>
          <a:prstGeom prst="rect">
            <a:avLst/>
          </a:prstGeom>
        </p:spPr>
      </p:pic>
      <p:sp>
        <p:nvSpPr>
          <p:cNvPr id="5" name="Text 1"/>
          <p:cNvSpPr/>
          <p:nvPr/>
        </p:nvSpPr>
        <p:spPr>
          <a:xfrm>
            <a:off x="1532409" y="2886670"/>
            <a:ext cx="6079182" cy="442987"/>
          </a:xfrm>
          <a:prstGeom prst="rect">
            <a:avLst/>
          </a:prstGeom>
          <a:noFill/>
          <a:ln/>
        </p:spPr>
        <p:txBody>
          <a:bodyPr wrap="none" lIns="0" tIns="0" rIns="0" bIns="0" rtlCol="0" anchor="t"/>
          <a:lstStyle/>
          <a:p>
            <a:pPr algn="ctr" indent="0" marL="0">
              <a:lnSpc>
                <a:spcPts val="3450"/>
              </a:lnSpc>
              <a:buNone/>
            </a:pPr>
            <a:r>
              <a:rPr lang="en-US" sz="2750" b="1" dirty="0">
                <a:solidFill>
                  <a:srgbClr val="000000"/>
                </a:solidFill>
                <a:latin typeface="Inter Bold" pitchFamily="34" charset="0"/>
                <a:ea typeface="Inter Bold" pitchFamily="34" charset="-122"/>
                <a:cs typeface="Inter Bold" pitchFamily="34" charset="-120"/>
              </a:rPr>
              <a:t>Sirius Star Enterprise Technologies</a:t>
            </a:r>
            <a:endParaRPr lang="en-US" sz="2750" dirty="0"/>
          </a:p>
        </p:txBody>
      </p:sp>
      <p:sp>
        <p:nvSpPr>
          <p:cNvPr id="6" name="Text 2"/>
          <p:cNvSpPr/>
          <p:nvPr/>
        </p:nvSpPr>
        <p:spPr>
          <a:xfrm>
            <a:off x="496119" y="3542258"/>
            <a:ext cx="8151763" cy="226814"/>
          </a:xfrm>
          <a:prstGeom prst="rect">
            <a:avLst/>
          </a:prstGeom>
          <a:noFill/>
          <a:ln/>
        </p:spPr>
        <p:txBody>
          <a:bodyPr wrap="none" lIns="0" tIns="0" rIns="0" bIns="0" rtlCol="0" anchor="t"/>
          <a:lstStyle/>
          <a:p>
            <a:pPr algn="ctr" indent="0" marL="0">
              <a:lnSpc>
                <a:spcPts val="1750"/>
              </a:lnSpc>
              <a:buNone/>
            </a:pPr>
            <a:r>
              <a:rPr lang="en-US" sz="1100" dirty="0">
                <a:solidFill>
                  <a:srgbClr val="272525"/>
                </a:solidFill>
                <a:latin typeface="Inter" pitchFamily="34" charset="0"/>
                <a:ea typeface="Inter" pitchFamily="34" charset="-122"/>
                <a:cs typeface="Inter" pitchFamily="34" charset="-120"/>
              </a:rPr>
              <a:t>IT that keeps your plant running — and your engineering IP locked down.</a:t>
            </a:r>
            <a:endParaRPr lang="en-US" sz="1100" dirty="0"/>
          </a:p>
        </p:txBody>
      </p:sp>
      <p:sp>
        <p:nvSpPr>
          <p:cNvPr id="7" name="Shape 3"/>
          <p:cNvSpPr/>
          <p:nvPr/>
        </p:nvSpPr>
        <p:spPr>
          <a:xfrm>
            <a:off x="496119" y="3963963"/>
            <a:ext cx="8151763" cy="10567"/>
          </a:xfrm>
          <a:prstGeom prst="rect">
            <a:avLst/>
          </a:prstGeom>
          <a:solidFill>
            <a:srgbClr val="272525">
              <a:alpha val="50000"/>
            </a:srgbClr>
          </a:solidFill>
          <a:ln/>
        </p:spPr>
      </p:sp>
      <p:sp>
        <p:nvSpPr>
          <p:cNvPr id="8" name="Text 4"/>
          <p:cNvSpPr/>
          <p:nvPr/>
        </p:nvSpPr>
        <p:spPr>
          <a:xfrm>
            <a:off x="496119" y="4169420"/>
            <a:ext cx="8151763" cy="226814"/>
          </a:xfrm>
          <a:prstGeom prst="rect">
            <a:avLst/>
          </a:prstGeom>
          <a:noFill/>
          <a:ln/>
        </p:spPr>
        <p:txBody>
          <a:bodyPr wrap="none" lIns="0" tIns="0" rIns="0" bIns="0" rtlCol="0" anchor="t"/>
          <a:lstStyle/>
          <a:p>
            <a:pPr algn="ctr" indent="0" marL="0">
              <a:lnSpc>
                <a:spcPts val="1750"/>
              </a:lnSpc>
              <a:buNone/>
            </a:pPr>
            <a:r>
              <a:rPr lang="en-US" sz="1100" dirty="0">
                <a:solidFill>
                  <a:srgbClr val="272525"/>
                </a:solidFill>
                <a:latin typeface="Inter" pitchFamily="34" charset="0"/>
                <a:ea typeface="Inter" pitchFamily="34" charset="-122"/>
                <a:cs typeface="Inter" pitchFamily="34" charset="-120"/>
              </a:rPr>
              <a:t>sudeep@siriusstar.in  |  +91-96996-05668  |  siriusstar.in</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2026-05-05T18:18:21Z</dcterms:created>
  <dcterms:modified xsi:type="dcterms:W3CDTF">2026-05-05T18:18:21Z</dcterms:modified>
</cp:coreProperties>
</file>